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7" r:id="rId2"/>
    <p:sldId id="308" r:id="rId3"/>
    <p:sldId id="322" r:id="rId4"/>
    <p:sldId id="396" r:id="rId5"/>
    <p:sldId id="397" r:id="rId6"/>
    <p:sldId id="398" r:id="rId7"/>
    <p:sldId id="399" r:id="rId8"/>
    <p:sldId id="400" r:id="rId9"/>
    <p:sldId id="401" r:id="rId10"/>
    <p:sldId id="40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403" r:id="rId25"/>
    <p:sldId id="404" r:id="rId26"/>
    <p:sldId id="405" r:id="rId27"/>
    <p:sldId id="406" r:id="rId28"/>
    <p:sldId id="448" r:id="rId29"/>
    <p:sldId id="449" r:id="rId30"/>
    <p:sldId id="450" r:id="rId31"/>
    <p:sldId id="407" r:id="rId32"/>
    <p:sldId id="451" r:id="rId33"/>
    <p:sldId id="408" r:id="rId34"/>
    <p:sldId id="409" r:id="rId35"/>
    <p:sldId id="410" r:id="rId36"/>
    <p:sldId id="444" r:id="rId37"/>
    <p:sldId id="445" r:id="rId38"/>
    <p:sldId id="446" r:id="rId39"/>
    <p:sldId id="447" r:id="rId40"/>
    <p:sldId id="420" r:id="rId41"/>
    <p:sldId id="419" r:id="rId42"/>
    <p:sldId id="421" r:id="rId43"/>
    <p:sldId id="422" r:id="rId44"/>
    <p:sldId id="423" r:id="rId45"/>
    <p:sldId id="424" r:id="rId46"/>
    <p:sldId id="425" r:id="rId47"/>
    <p:sldId id="426" r:id="rId48"/>
    <p:sldId id="427" r:id="rId49"/>
    <p:sldId id="428" r:id="rId50"/>
    <p:sldId id="429" r:id="rId51"/>
    <p:sldId id="430" r:id="rId52"/>
    <p:sldId id="431" r:id="rId53"/>
    <p:sldId id="432" r:id="rId54"/>
    <p:sldId id="469" r:id="rId55"/>
    <p:sldId id="470" r:id="rId56"/>
    <p:sldId id="471" r:id="rId57"/>
    <p:sldId id="472" r:id="rId58"/>
    <p:sldId id="473" r:id="rId59"/>
    <p:sldId id="474" r:id="rId60"/>
    <p:sldId id="475" r:id="rId61"/>
    <p:sldId id="476" r:id="rId62"/>
    <p:sldId id="477" r:id="rId63"/>
    <p:sldId id="478" r:id="rId64"/>
    <p:sldId id="433" r:id="rId65"/>
    <p:sldId id="452" r:id="rId66"/>
    <p:sldId id="434" r:id="rId67"/>
    <p:sldId id="435" r:id="rId68"/>
    <p:sldId id="436" r:id="rId69"/>
    <p:sldId id="437" r:id="rId70"/>
    <p:sldId id="438" r:id="rId71"/>
    <p:sldId id="453" r:id="rId72"/>
    <p:sldId id="454" r:id="rId73"/>
    <p:sldId id="455" r:id="rId74"/>
    <p:sldId id="456" r:id="rId75"/>
    <p:sldId id="457" r:id="rId76"/>
    <p:sldId id="459" r:id="rId77"/>
    <p:sldId id="460" r:id="rId78"/>
    <p:sldId id="461" r:id="rId79"/>
    <p:sldId id="462" r:id="rId80"/>
    <p:sldId id="463" r:id="rId81"/>
    <p:sldId id="464" r:id="rId82"/>
    <p:sldId id="465" r:id="rId83"/>
    <p:sldId id="466" r:id="rId84"/>
    <p:sldId id="467" r:id="rId85"/>
    <p:sldId id="468" r:id="rId86"/>
    <p:sldId id="439" r:id="rId87"/>
    <p:sldId id="440" r:id="rId88"/>
    <p:sldId id="441" r:id="rId89"/>
    <p:sldId id="479" r:id="rId90"/>
    <p:sldId id="480" r:id="rId91"/>
    <p:sldId id="481" r:id="rId92"/>
    <p:sldId id="482" r:id="rId93"/>
    <p:sldId id="483" r:id="rId94"/>
    <p:sldId id="458" r:id="rId95"/>
    <p:sldId id="484" r:id="rId96"/>
    <p:sldId id="488" r:id="rId97"/>
    <p:sldId id="489" r:id="rId98"/>
    <p:sldId id="490" r:id="rId99"/>
    <p:sldId id="491" r:id="rId100"/>
    <p:sldId id="492" r:id="rId101"/>
    <p:sldId id="493" r:id="rId102"/>
    <p:sldId id="442" r:id="rId103"/>
    <p:sldId id="443" r:id="rId104"/>
    <p:sldId id="486" r:id="rId105"/>
    <p:sldId id="29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94" autoAdjust="0"/>
    <p:restoredTop sz="94660"/>
  </p:normalViewPr>
  <p:slideViewPr>
    <p:cSldViewPr snapToGrid="0">
      <p:cViewPr varScale="1">
        <p:scale>
          <a:sx n="90" d="100"/>
          <a:sy n="90" d="100"/>
        </p:scale>
        <p:origin x="366"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BECF1-674D-411B-9D9E-D15502EF33E3}" type="datetimeFigureOut">
              <a:rPr lang="en-US" smtClean="0"/>
              <a:pPr/>
              <a:t>7/25/2019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5F01F-695B-4C7B-B4AD-72BAFC999956}" type="slidenum">
              <a:rPr lang="en-US" smtClean="0"/>
              <a:pPr/>
              <a:t>‹#›</a:t>
            </a:fld>
            <a:endParaRPr lang="en-US"/>
          </a:p>
        </p:txBody>
      </p:sp>
    </p:spTree>
    <p:extLst>
      <p:ext uri="{BB962C8B-B14F-4D97-AF65-F5344CB8AC3E}">
        <p14:creationId xmlns:p14="http://schemas.microsoft.com/office/powerpoint/2010/main" val="124767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18EF431-78D0-4049-853E-5BB3A209390A}" type="slidenum">
              <a:rPr lang="en-US" smtClean="0">
                <a:cs typeface="Arial" pitchFamily="34" charset="0"/>
              </a:rPr>
              <a:pPr/>
              <a:t>17</a:t>
            </a:fld>
            <a:endParaRPr lang="en-US">
              <a:cs typeface="Arial"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0FF6BE62-5303-44B6-AC03-9D7FA87925DD}" type="slidenum">
              <a:rPr lang="en-US" smtClean="0">
                <a:cs typeface="Arial" pitchFamily="34" charset="0"/>
              </a:rPr>
              <a:pPr/>
              <a:t>18</a:t>
            </a:fld>
            <a:endParaRPr lang="en-US">
              <a:cs typeface="Arial" pitchFamily="3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6CF92212-7058-4464-A137-F3711835C8FB}" type="slidenum">
              <a:rPr lang="en-US" smtClean="0">
                <a:cs typeface="Arial" pitchFamily="34" charset="0"/>
              </a:rPr>
              <a:pPr/>
              <a:t>19</a:t>
            </a:fld>
            <a:endParaRPr lang="en-US">
              <a:cs typeface="Arial"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26D6922B-8150-40CA-87EA-D8AB8A24ED60}" type="slidenum">
              <a:rPr lang="en-US" smtClean="0">
                <a:cs typeface="Arial" pitchFamily="34" charset="0"/>
              </a:rPr>
              <a:pPr/>
              <a:t>20</a:t>
            </a:fld>
            <a:endParaRPr lang="en-US">
              <a:cs typeface="Arial"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DB47D507-FEFE-4A9A-85D6-879B2F51F80D}" type="slidenum">
              <a:rPr lang="en-US" smtClean="0">
                <a:cs typeface="Arial" pitchFamily="34" charset="0"/>
              </a:rPr>
              <a:pPr/>
              <a:t>21</a:t>
            </a:fld>
            <a:endParaRPr lang="en-US">
              <a:cs typeface="Arial"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6098963D-839E-4C94-AFE1-45495D10BD49}" type="slidenum">
              <a:rPr lang="en-US" smtClean="0">
                <a:cs typeface="Arial" pitchFamily="34" charset="0"/>
              </a:rPr>
              <a:pPr/>
              <a:t>22</a:t>
            </a:fld>
            <a:endParaRPr lang="en-US">
              <a:cs typeface="Arial"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AC664D88-7E04-4DC3-A70E-8E3A7ED526CC}" type="slidenum">
              <a:rPr lang="en-US" smtClean="0">
                <a:cs typeface="Arial" pitchFamily="34" charset="0"/>
              </a:rPr>
              <a:pPr/>
              <a:t>23</a:t>
            </a:fld>
            <a:endParaRPr lang="en-US">
              <a:cs typeface="Arial"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Rot="1" noChangeAspect="1" noChangeArrowheads="1" noTextEdit="1"/>
          </p:cNvSpPr>
          <p:nvPr>
            <p:ph type="sldImg"/>
          </p:nvPr>
        </p:nvSpPr>
        <p:spPr bwMode="auto">
          <a:xfrm>
            <a:off x="446088" y="717550"/>
            <a:ext cx="6021387" cy="3387725"/>
          </a:xfrm>
          <a:prstGeom prst="rect">
            <a:avLst/>
          </a:prstGeom>
          <a:noFill/>
          <a:ln>
            <a:solidFill>
              <a:srgbClr val="000000"/>
            </a:solidFill>
            <a:miter lim="800000"/>
            <a:headEnd/>
            <a:tailEnd/>
          </a:ln>
        </p:spPr>
      </p:sp>
      <p:sp>
        <p:nvSpPr>
          <p:cNvPr id="238595"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Rot="1" noChangeAspect="1" noChangeArrowheads="1" noTextEdit="1"/>
          </p:cNvSpPr>
          <p:nvPr>
            <p:ph type="sldImg"/>
          </p:nvPr>
        </p:nvSpPr>
        <p:spPr bwMode="auto">
          <a:xfrm>
            <a:off x="446088" y="717550"/>
            <a:ext cx="6021387" cy="3387725"/>
          </a:xfrm>
          <a:prstGeom prst="rect">
            <a:avLst/>
          </a:prstGeom>
          <a:noFill/>
          <a:ln>
            <a:solidFill>
              <a:srgbClr val="000000"/>
            </a:solidFill>
            <a:miter lim="800000"/>
            <a:headEnd/>
            <a:tailEnd/>
          </a:ln>
        </p:spPr>
      </p:sp>
      <p:sp>
        <p:nvSpPr>
          <p:cNvPr id="240643"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Rot="1" noChangeAspect="1" noChangeArrowheads="1" noTextEdit="1"/>
          </p:cNvSpPr>
          <p:nvPr>
            <p:ph type="sldImg"/>
          </p:nvPr>
        </p:nvSpPr>
        <p:spPr bwMode="auto">
          <a:xfrm>
            <a:off x="446088" y="717550"/>
            <a:ext cx="6021387" cy="3387725"/>
          </a:xfrm>
          <a:prstGeom prst="rect">
            <a:avLst/>
          </a:prstGeom>
          <a:noFill/>
          <a:ln>
            <a:solidFill>
              <a:srgbClr val="000000"/>
            </a:solidFill>
            <a:miter lim="800000"/>
            <a:headEnd/>
            <a:tailEnd/>
          </a:ln>
        </p:spPr>
      </p:sp>
      <p:sp>
        <p:nvSpPr>
          <p:cNvPr id="246787"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Rot="1" noChangeAspect="1" noChangeArrowheads="1" noTextEdit="1"/>
          </p:cNvSpPr>
          <p:nvPr>
            <p:ph type="sldImg"/>
          </p:nvPr>
        </p:nvSpPr>
        <p:spPr bwMode="auto">
          <a:xfrm>
            <a:off x="446088" y="717550"/>
            <a:ext cx="6021387" cy="3387725"/>
          </a:xfrm>
          <a:prstGeom prst="rect">
            <a:avLst/>
          </a:prstGeom>
          <a:noFill/>
          <a:ln>
            <a:solidFill>
              <a:srgbClr val="000000"/>
            </a:solidFill>
            <a:miter lim="800000"/>
            <a:headEnd/>
            <a:tailEnd/>
          </a:ln>
        </p:spPr>
      </p:sp>
      <p:sp>
        <p:nvSpPr>
          <p:cNvPr id="248835" name="Rectangle 3"/>
          <p:cNvSpPr>
            <a:spLocks noGrp="1" noChangeArrowheads="1"/>
          </p:cNvSpPr>
          <p:nvPr>
            <p:ph type="body" idx="1"/>
          </p:nvPr>
        </p:nvSpPr>
        <p:spPr bwMode="auto">
          <a:xfrm>
            <a:off x="898654" y="4366311"/>
            <a:ext cx="5046290" cy="4105635"/>
          </a:xfrm>
          <a:prstGeom prst="rect">
            <a:avLst/>
          </a:prstGeom>
          <a:noFill/>
          <a:ln>
            <a:miter lim="800000"/>
            <a:headEnd/>
            <a:tailEnd/>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3D6561-1F5E-4B30-B612-E20E58C88CE6}" type="slidenum">
              <a:rPr lang="en-US"/>
              <a:pPr/>
              <a:t>40</a:t>
            </a:fld>
            <a:endParaRPr lang="en-US"/>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57C15-55BD-466F-893E-8861DBB83507}" type="slidenum">
              <a:rPr lang="en-US"/>
              <a:pPr/>
              <a:t>41</a:t>
            </a:fld>
            <a:endParaRPr 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29684E-79E1-4765-8717-FDCAF3758F68}" type="slidenum">
              <a:rPr lang="en-US"/>
              <a:pPr/>
              <a:t>42</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1D2B01-8D67-43C3-B3AB-6367DB34D459}" type="slidenum">
              <a:rPr lang="en-US"/>
              <a:pPr/>
              <a:t>43</a:t>
            </a:fld>
            <a:endParaRPr 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1E19F-037A-469F-9133-3E6C3A03D214}" type="slidenum">
              <a:rPr lang="en-US"/>
              <a:pPr/>
              <a:t>44</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0F6CA4-B82C-4849-920E-05F53A3303C7}" type="slidenum">
              <a:rPr lang="en-US"/>
              <a:pPr/>
              <a:t>45</a:t>
            </a:fld>
            <a:endParaRPr lang="en-US"/>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613D70-7C01-4222-9229-4E29ABCED8C6}" type="slidenum">
              <a:rPr lang="en-US"/>
              <a:pPr/>
              <a:t>46</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0FE880-2941-4039-8D3F-B42571F2E484}" type="slidenum">
              <a:rPr lang="en-US"/>
              <a:pPr/>
              <a:t>47</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15FD91-E82E-4484-A79C-B131E1E35B53}" type="slidenum">
              <a:rPr lang="en-US"/>
              <a:pPr/>
              <a:t>48</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6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8111AE-A06E-44DE-A4CC-B62C195C525A}" type="slidenum">
              <a:rPr lang="en-US"/>
              <a:pPr/>
              <a:t>49</a:t>
            </a:fld>
            <a:endParaRPr 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A20ECA-78B3-4A9C-A406-A7C787FC5D1B}" type="slidenum">
              <a:rPr lang="en-US"/>
              <a:pPr/>
              <a:t>50</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C42F50-369C-4C5C-9668-C9588E8DB455}" type="slidenum">
              <a:rPr lang="en-US"/>
              <a:pPr/>
              <a:t>51</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B7AE72-36F4-434B-8B26-D6444B4FE215}" type="slidenum">
              <a:rPr lang="en-US"/>
              <a:pPr/>
              <a:t>52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04DF71-3938-440A-9458-CB8DD0558FF9}" type="slidenum">
              <a:rPr lang="en-US"/>
              <a:pPr/>
              <a:t>53</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77FDCD-5AD8-4718-83DB-106340DE1B4D}" type="slidenum">
              <a:rPr lang="en-US"/>
              <a:pPr/>
              <a:t>64</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DCA57-2D4C-4AD5-9FCA-9DD28D463094}" type="slidenum">
              <a:rPr lang="en-US"/>
              <a:pPr/>
              <a:t>66</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072521-DDC4-4038-909B-FD5134C85823}" type="slidenum">
              <a:rPr lang="en-US"/>
              <a:pPr/>
              <a:t>67</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729616-BF31-43F9-90B1-3D729B18B1DD}" type="slidenum">
              <a:rPr lang="en-US"/>
              <a:pPr/>
              <a:t>68</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9836A4-EE97-4C9A-B097-6977FC5202CD}" type="slidenum">
              <a:rPr lang="en-US"/>
              <a:pPr/>
              <a:t>69</a:t>
            </a:fld>
            <a:endParaRPr 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EE9135B6-5D51-42CB-9C4D-E71AB1063E61}" type="slidenum">
              <a:rPr lang="en-US" smtClean="0">
                <a:cs typeface="Arial" pitchFamily="34" charset="0"/>
              </a:rPr>
              <a:pPr/>
              <a:t>11</a:t>
            </a:fld>
            <a:endParaRPr lang="en-US">
              <a:cs typeface="Arial"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98C997-B352-43BB-A121-7561011733CA}" type="slidenum">
              <a:rPr lang="en-US"/>
              <a:pPr/>
              <a:t>70</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F32E96-63C9-4A5D-9738-78B951A17C74}" type="slidenum">
              <a:rPr lang="en-US"/>
              <a:pPr/>
              <a:t>86</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FEBB3B-A461-433D-968A-9751F9704FA2}" type="slidenum">
              <a:rPr lang="en-US"/>
              <a:pPr/>
              <a:t>87</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8B2071-6BBD-403B-A497-A7D781748407}" type="slidenum">
              <a:rPr lang="en-US"/>
              <a:pPr/>
              <a:t>88</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869E2C-4FFD-408B-A867-5BB87EAD91B7}" type="slidenum">
              <a:rPr lang="en-US"/>
              <a:pPr/>
              <a:t>102</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19B054-C29E-458C-AEC5-D59F3DD1436A}" type="slidenum">
              <a:rPr lang="en-US"/>
              <a:pPr/>
              <a:t>103</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70A4C6C0-EF90-4606-8E90-8E7FDE3F2C55}" type="slidenum">
              <a:rPr lang="en-US" smtClean="0">
                <a:cs typeface="Arial" pitchFamily="34" charset="0"/>
              </a:rPr>
              <a:pPr/>
              <a:t>12</a:t>
            </a:fld>
            <a:endParaRPr lang="en-US">
              <a:cs typeface="Arial" pitchFamily="3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FC0C8BF3-9FC5-4C2F-A8DA-DF9B7F026E85}" type="slidenum">
              <a:rPr lang="en-US" smtClean="0">
                <a:cs typeface="Arial" pitchFamily="34" charset="0"/>
              </a:rPr>
              <a:pPr/>
              <a:t>13</a:t>
            </a:fld>
            <a:endParaRPr lang="en-US">
              <a:cs typeface="Arial"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01D6B360-24F7-4A14-9A17-D331D5FE5B6B}" type="slidenum">
              <a:rPr lang="en-US" smtClean="0">
                <a:cs typeface="Arial" pitchFamily="34" charset="0"/>
              </a:rPr>
              <a:pPr/>
              <a:t>14</a:t>
            </a:fld>
            <a:endParaRPr lang="en-US">
              <a:cs typeface="Arial"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CEA67B1A-BCFF-41BC-BBA9-B1F5FC514957}" type="slidenum">
              <a:rPr lang="en-US" smtClean="0">
                <a:cs typeface="Arial" pitchFamily="34" charset="0"/>
              </a:rPr>
              <a:pPr/>
              <a:t>15</a:t>
            </a:fld>
            <a:endParaRPr lang="en-US">
              <a:cs typeface="Arial"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B8FA56F6-D6B7-4EA2-81D6-2F785DCC3902}" type="slidenum">
              <a:rPr lang="en-US" smtClean="0">
                <a:cs typeface="Arial" pitchFamily="34" charset="0"/>
              </a:rPr>
              <a:pPr/>
              <a:t>16</a:t>
            </a:fld>
            <a:endParaRPr lang="en-US">
              <a:cs typeface="Arial"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C29A-E26C-477A-B419-508F66BA10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66BF0F-CD85-4A6D-B5F7-318DE32F78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5EC4E0-BC39-4A55-BBF1-5CA2692F04D5}"/>
              </a:ext>
            </a:extLst>
          </p:cNvPr>
          <p:cNvSpPr>
            <a:spLocks noGrp="1"/>
          </p:cNvSpPr>
          <p:nvPr>
            <p:ph type="dt" sz="half" idx="10"/>
          </p:nvPr>
        </p:nvSpPr>
        <p:spPr/>
        <p:txBody>
          <a:bodyPr/>
          <a:lstStyle/>
          <a:p>
            <a:fld id="{B546C9E9-66FF-4B8C-8190-A42A378D0A54}" type="datetime1">
              <a:rPr lang="en-US" smtClean="0"/>
              <a:t>7/25/2019</a:t>
            </a:fld>
            <a:endParaRPr lang="en-US"/>
          </a:p>
        </p:txBody>
      </p:sp>
      <p:sp>
        <p:nvSpPr>
          <p:cNvPr id="5" name="Footer Placeholder 4">
            <a:extLst>
              <a:ext uri="{FF2B5EF4-FFF2-40B4-BE49-F238E27FC236}">
                <a16:creationId xmlns:a16="http://schemas.microsoft.com/office/drawing/2014/main" id="{4D474984-6326-40AE-919F-633A427B0F64}"/>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6" name="Slide Number Placeholder 5">
            <a:extLst>
              <a:ext uri="{FF2B5EF4-FFF2-40B4-BE49-F238E27FC236}">
                <a16:creationId xmlns:a16="http://schemas.microsoft.com/office/drawing/2014/main" id="{A66B2353-A6E8-4B99-ABB0-BCDE1AA005AC}"/>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1258781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D3F48-A92A-47C2-9E73-85730866F3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239A84-2F97-4E69-8D92-1C26C3EEB1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D4FA3-A9B7-42CE-8B04-C62EEDB2C4F8}"/>
              </a:ext>
            </a:extLst>
          </p:cNvPr>
          <p:cNvSpPr>
            <a:spLocks noGrp="1"/>
          </p:cNvSpPr>
          <p:nvPr>
            <p:ph type="dt" sz="half" idx="10"/>
          </p:nvPr>
        </p:nvSpPr>
        <p:spPr/>
        <p:txBody>
          <a:bodyPr/>
          <a:lstStyle/>
          <a:p>
            <a:fld id="{E098BC39-AAA0-491D-82F2-CC0538851EF8}" type="datetime1">
              <a:rPr lang="en-US" smtClean="0"/>
              <a:t>7/25/2019</a:t>
            </a:fld>
            <a:endParaRPr lang="en-US"/>
          </a:p>
        </p:txBody>
      </p:sp>
      <p:sp>
        <p:nvSpPr>
          <p:cNvPr id="5" name="Footer Placeholder 4">
            <a:extLst>
              <a:ext uri="{FF2B5EF4-FFF2-40B4-BE49-F238E27FC236}">
                <a16:creationId xmlns:a16="http://schemas.microsoft.com/office/drawing/2014/main" id="{A165B6FA-1A0B-4CBE-8F6F-225CD1FB4B3F}"/>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6" name="Slide Number Placeholder 5">
            <a:extLst>
              <a:ext uri="{FF2B5EF4-FFF2-40B4-BE49-F238E27FC236}">
                <a16:creationId xmlns:a16="http://schemas.microsoft.com/office/drawing/2014/main" id="{91D1419B-898F-4845-B6CC-FA419CE696C7}"/>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2834550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94FA2-D867-4408-A83A-F069076B7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DC05D5-B32D-497D-A7A9-5F8E585629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B2771-2327-40CC-A021-FE547F5CC84E}"/>
              </a:ext>
            </a:extLst>
          </p:cNvPr>
          <p:cNvSpPr>
            <a:spLocks noGrp="1"/>
          </p:cNvSpPr>
          <p:nvPr>
            <p:ph type="dt" sz="half" idx="10"/>
          </p:nvPr>
        </p:nvSpPr>
        <p:spPr/>
        <p:txBody>
          <a:bodyPr/>
          <a:lstStyle/>
          <a:p>
            <a:fld id="{78F614C8-37B6-4AD1-8E90-EB609B8D6D94}" type="datetime1">
              <a:rPr lang="en-US" smtClean="0"/>
              <a:t>7/25/2019</a:t>
            </a:fld>
            <a:endParaRPr lang="en-US"/>
          </a:p>
        </p:txBody>
      </p:sp>
      <p:sp>
        <p:nvSpPr>
          <p:cNvPr id="5" name="Footer Placeholder 4">
            <a:extLst>
              <a:ext uri="{FF2B5EF4-FFF2-40B4-BE49-F238E27FC236}">
                <a16:creationId xmlns:a16="http://schemas.microsoft.com/office/drawing/2014/main" id="{83C1D68F-0934-48D4-BAB8-08640A786E91}"/>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6" name="Slide Number Placeholder 5">
            <a:extLst>
              <a:ext uri="{FF2B5EF4-FFF2-40B4-BE49-F238E27FC236}">
                <a16:creationId xmlns:a16="http://schemas.microsoft.com/office/drawing/2014/main" id="{B34EAB4F-6E99-4D36-B97F-95A8C95A5BBD}"/>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38227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CAC12-29F0-4778-95D1-8351E10FA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AA637E-CB73-4005-9533-6CE0511315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597167-5C33-46C2-A702-026CB2B711B3}"/>
              </a:ext>
            </a:extLst>
          </p:cNvPr>
          <p:cNvSpPr>
            <a:spLocks noGrp="1"/>
          </p:cNvSpPr>
          <p:nvPr>
            <p:ph type="dt" sz="half" idx="10"/>
          </p:nvPr>
        </p:nvSpPr>
        <p:spPr/>
        <p:txBody>
          <a:bodyPr/>
          <a:lstStyle/>
          <a:p>
            <a:fld id="{C5C27D1E-F106-409B-B45D-F15F0700C3EB}" type="datetime1">
              <a:rPr lang="en-US" smtClean="0"/>
              <a:t>7/25/2019</a:t>
            </a:fld>
            <a:endParaRPr lang="en-US"/>
          </a:p>
        </p:txBody>
      </p:sp>
      <p:sp>
        <p:nvSpPr>
          <p:cNvPr id="5" name="Footer Placeholder 4">
            <a:extLst>
              <a:ext uri="{FF2B5EF4-FFF2-40B4-BE49-F238E27FC236}">
                <a16:creationId xmlns:a16="http://schemas.microsoft.com/office/drawing/2014/main" id="{3A90E20C-8551-4974-8708-9C7D0704236D}"/>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6" name="Slide Number Placeholder 5">
            <a:extLst>
              <a:ext uri="{FF2B5EF4-FFF2-40B4-BE49-F238E27FC236}">
                <a16:creationId xmlns:a16="http://schemas.microsoft.com/office/drawing/2014/main" id="{02F1370A-6F74-4A86-A46E-A7128069B2B4}"/>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176293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D76C2-4B5D-4749-B9EC-F8AE1C9B23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7BB822-FE6B-4899-BFA8-E1B2F75062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B88C6A-8FDD-4FC1-96EB-0B2D0022EAA4}"/>
              </a:ext>
            </a:extLst>
          </p:cNvPr>
          <p:cNvSpPr>
            <a:spLocks noGrp="1"/>
          </p:cNvSpPr>
          <p:nvPr>
            <p:ph type="dt" sz="half" idx="10"/>
          </p:nvPr>
        </p:nvSpPr>
        <p:spPr/>
        <p:txBody>
          <a:bodyPr/>
          <a:lstStyle/>
          <a:p>
            <a:fld id="{4B9B1C92-4767-4171-ADC1-B627E7A9822C}" type="datetime1">
              <a:rPr lang="en-US" smtClean="0"/>
              <a:t>7/25/2019</a:t>
            </a:fld>
            <a:endParaRPr lang="en-US"/>
          </a:p>
        </p:txBody>
      </p:sp>
      <p:sp>
        <p:nvSpPr>
          <p:cNvPr id="5" name="Footer Placeholder 4">
            <a:extLst>
              <a:ext uri="{FF2B5EF4-FFF2-40B4-BE49-F238E27FC236}">
                <a16:creationId xmlns:a16="http://schemas.microsoft.com/office/drawing/2014/main" id="{D4BBA216-277C-4279-BC66-8F9F8ECE4A54}"/>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6" name="Slide Number Placeholder 5">
            <a:extLst>
              <a:ext uri="{FF2B5EF4-FFF2-40B4-BE49-F238E27FC236}">
                <a16:creationId xmlns:a16="http://schemas.microsoft.com/office/drawing/2014/main" id="{C4BDF659-1BB6-4F74-9891-5DFDA518BA97}"/>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8443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B1B1-C65E-4FCE-A10F-05E6050D01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030A8-F71F-4563-A4FB-A77532FE54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13F263-83BE-4426-B0E2-6F9A8DA046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5F2859-8910-4004-801F-E9ECCB270B9B}"/>
              </a:ext>
            </a:extLst>
          </p:cNvPr>
          <p:cNvSpPr>
            <a:spLocks noGrp="1"/>
          </p:cNvSpPr>
          <p:nvPr>
            <p:ph type="dt" sz="half" idx="10"/>
          </p:nvPr>
        </p:nvSpPr>
        <p:spPr/>
        <p:txBody>
          <a:bodyPr/>
          <a:lstStyle/>
          <a:p>
            <a:fld id="{F31B5512-8919-4CAC-B96B-3695A182BE11}" type="datetime1">
              <a:rPr lang="en-US" smtClean="0"/>
              <a:t>7/25/2019</a:t>
            </a:fld>
            <a:endParaRPr lang="en-US"/>
          </a:p>
        </p:txBody>
      </p:sp>
      <p:sp>
        <p:nvSpPr>
          <p:cNvPr id="6" name="Footer Placeholder 5">
            <a:extLst>
              <a:ext uri="{FF2B5EF4-FFF2-40B4-BE49-F238E27FC236}">
                <a16:creationId xmlns:a16="http://schemas.microsoft.com/office/drawing/2014/main" id="{3D532061-F295-4D30-AF4F-726DF97E7B98}"/>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7" name="Slide Number Placeholder 6">
            <a:extLst>
              <a:ext uri="{FF2B5EF4-FFF2-40B4-BE49-F238E27FC236}">
                <a16:creationId xmlns:a16="http://schemas.microsoft.com/office/drawing/2014/main" id="{F2D0D4EE-B06F-4686-86C1-C6F97962FC46}"/>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2163816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6C02-08FE-4B08-B0FB-6FB3558410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3288DB-344B-4063-A63C-7E059979D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ABBEE6-5FC4-461C-86B6-CA66C6C9D0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E580EC-6DD2-4CAC-A662-B89E4F12D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87222D-5DA8-419E-9390-14A41ACCBA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FD38FA-1348-425A-87DC-565B6F420185}"/>
              </a:ext>
            </a:extLst>
          </p:cNvPr>
          <p:cNvSpPr>
            <a:spLocks noGrp="1"/>
          </p:cNvSpPr>
          <p:nvPr>
            <p:ph type="dt" sz="half" idx="10"/>
          </p:nvPr>
        </p:nvSpPr>
        <p:spPr/>
        <p:txBody>
          <a:bodyPr/>
          <a:lstStyle/>
          <a:p>
            <a:fld id="{A18B5701-3E6B-4ED0-8637-E22481601C12}" type="datetime1">
              <a:rPr lang="en-US" smtClean="0"/>
              <a:t>7/25/2019</a:t>
            </a:fld>
            <a:endParaRPr lang="en-US"/>
          </a:p>
        </p:txBody>
      </p:sp>
      <p:sp>
        <p:nvSpPr>
          <p:cNvPr id="8" name="Footer Placeholder 7">
            <a:extLst>
              <a:ext uri="{FF2B5EF4-FFF2-40B4-BE49-F238E27FC236}">
                <a16:creationId xmlns:a16="http://schemas.microsoft.com/office/drawing/2014/main" id="{7695F730-4790-4DE2-846C-717283E8E957}"/>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9" name="Slide Number Placeholder 8">
            <a:extLst>
              <a:ext uri="{FF2B5EF4-FFF2-40B4-BE49-F238E27FC236}">
                <a16:creationId xmlns:a16="http://schemas.microsoft.com/office/drawing/2014/main" id="{CDC1CAE8-F769-4FFC-85F9-AD0462B71ED3}"/>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2577928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3DDA-D552-4D9C-99A8-B234CD5496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A76545-2FFB-478A-9A71-640862F30E57}"/>
              </a:ext>
            </a:extLst>
          </p:cNvPr>
          <p:cNvSpPr>
            <a:spLocks noGrp="1"/>
          </p:cNvSpPr>
          <p:nvPr>
            <p:ph type="dt" sz="half" idx="10"/>
          </p:nvPr>
        </p:nvSpPr>
        <p:spPr/>
        <p:txBody>
          <a:bodyPr/>
          <a:lstStyle/>
          <a:p>
            <a:fld id="{61C0A83F-F032-4E6F-BD09-24FC3E3ACEE4}" type="datetime1">
              <a:rPr lang="en-US" smtClean="0"/>
              <a:t>7/25/2019</a:t>
            </a:fld>
            <a:endParaRPr lang="en-US"/>
          </a:p>
        </p:txBody>
      </p:sp>
      <p:sp>
        <p:nvSpPr>
          <p:cNvPr id="4" name="Footer Placeholder 3">
            <a:extLst>
              <a:ext uri="{FF2B5EF4-FFF2-40B4-BE49-F238E27FC236}">
                <a16:creationId xmlns:a16="http://schemas.microsoft.com/office/drawing/2014/main" id="{A56B61C7-97BC-4869-BE72-A4217D8A9533}"/>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5" name="Slide Number Placeholder 4">
            <a:extLst>
              <a:ext uri="{FF2B5EF4-FFF2-40B4-BE49-F238E27FC236}">
                <a16:creationId xmlns:a16="http://schemas.microsoft.com/office/drawing/2014/main" id="{4D60C2A6-0497-4E5A-889F-0B6A726BA2D6}"/>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1576050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DC917-A5F1-42C8-9A48-52ED4B098753}"/>
              </a:ext>
            </a:extLst>
          </p:cNvPr>
          <p:cNvSpPr>
            <a:spLocks noGrp="1"/>
          </p:cNvSpPr>
          <p:nvPr>
            <p:ph type="dt" sz="half" idx="10"/>
          </p:nvPr>
        </p:nvSpPr>
        <p:spPr/>
        <p:txBody>
          <a:bodyPr/>
          <a:lstStyle/>
          <a:p>
            <a:fld id="{48FC992D-24C1-4374-835F-C5077689E586}" type="datetime1">
              <a:rPr lang="en-US" smtClean="0"/>
              <a:t>7/25/2019</a:t>
            </a:fld>
            <a:endParaRPr lang="en-US"/>
          </a:p>
        </p:txBody>
      </p:sp>
      <p:sp>
        <p:nvSpPr>
          <p:cNvPr id="3" name="Footer Placeholder 2">
            <a:extLst>
              <a:ext uri="{FF2B5EF4-FFF2-40B4-BE49-F238E27FC236}">
                <a16:creationId xmlns:a16="http://schemas.microsoft.com/office/drawing/2014/main" id="{DF0204E4-C030-489E-B25A-6BB901AB529F}"/>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4" name="Slide Number Placeholder 3">
            <a:extLst>
              <a:ext uri="{FF2B5EF4-FFF2-40B4-BE49-F238E27FC236}">
                <a16:creationId xmlns:a16="http://schemas.microsoft.com/office/drawing/2014/main" id="{90CA661D-6668-4498-B0F7-BBDCB14751B7}"/>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4271305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21935-D21C-482E-A310-FD210399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85CA72-07D6-47D1-B3DC-094236162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844324-0576-46B0-AEB0-EA75D5FB89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CD9D1A-25ED-4E08-85F3-6006A327A070}"/>
              </a:ext>
            </a:extLst>
          </p:cNvPr>
          <p:cNvSpPr>
            <a:spLocks noGrp="1"/>
          </p:cNvSpPr>
          <p:nvPr>
            <p:ph type="dt" sz="half" idx="10"/>
          </p:nvPr>
        </p:nvSpPr>
        <p:spPr/>
        <p:txBody>
          <a:bodyPr/>
          <a:lstStyle/>
          <a:p>
            <a:fld id="{DF8CE6C8-F8B5-4438-90A7-B9565F049386}" type="datetime1">
              <a:rPr lang="en-US" smtClean="0"/>
              <a:t>7/25/2019</a:t>
            </a:fld>
            <a:endParaRPr lang="en-US"/>
          </a:p>
        </p:txBody>
      </p:sp>
      <p:sp>
        <p:nvSpPr>
          <p:cNvPr id="6" name="Footer Placeholder 5">
            <a:extLst>
              <a:ext uri="{FF2B5EF4-FFF2-40B4-BE49-F238E27FC236}">
                <a16:creationId xmlns:a16="http://schemas.microsoft.com/office/drawing/2014/main" id="{2DB27CA2-0910-4ED5-8130-EF258D2781E9}"/>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7" name="Slide Number Placeholder 6">
            <a:extLst>
              <a:ext uri="{FF2B5EF4-FFF2-40B4-BE49-F238E27FC236}">
                <a16:creationId xmlns:a16="http://schemas.microsoft.com/office/drawing/2014/main" id="{78C2F12A-2183-4420-9C37-BB5BF20C377E}"/>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3714928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D2C6-411E-4A0A-BC82-26F2F15CC0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1F5A68-FAD0-4E74-ACF1-7515C8E07E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BAF3AE-E3B6-4FF8-83F1-06D075D87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46B0A1-C8D6-49C9-84DD-EA15255513B9}"/>
              </a:ext>
            </a:extLst>
          </p:cNvPr>
          <p:cNvSpPr>
            <a:spLocks noGrp="1"/>
          </p:cNvSpPr>
          <p:nvPr>
            <p:ph type="dt" sz="half" idx="10"/>
          </p:nvPr>
        </p:nvSpPr>
        <p:spPr/>
        <p:txBody>
          <a:bodyPr/>
          <a:lstStyle/>
          <a:p>
            <a:fld id="{6A53654F-4620-4E3D-8527-225410A01E4D}" type="datetime1">
              <a:rPr lang="en-US" smtClean="0"/>
              <a:t>7/25/2019</a:t>
            </a:fld>
            <a:endParaRPr lang="en-US"/>
          </a:p>
        </p:txBody>
      </p:sp>
      <p:sp>
        <p:nvSpPr>
          <p:cNvPr id="6" name="Footer Placeholder 5">
            <a:extLst>
              <a:ext uri="{FF2B5EF4-FFF2-40B4-BE49-F238E27FC236}">
                <a16:creationId xmlns:a16="http://schemas.microsoft.com/office/drawing/2014/main" id="{5339D7EE-3B91-482E-AE70-6DBF85B491E7}"/>
              </a:ext>
            </a:extLst>
          </p:cNvPr>
          <p:cNvSpPr>
            <a:spLocks noGrp="1"/>
          </p:cNvSpPr>
          <p:nvPr>
            <p:ph type="ftr" sz="quarter" idx="11"/>
          </p:nvPr>
        </p:nvSpPr>
        <p:spPr/>
        <p:txBody>
          <a:bodyPr/>
          <a:lstStyle/>
          <a:p>
            <a:r>
              <a:rPr lang="en-US"/>
              <a:t>Copyright © 2019 by Wiley India Pvt. Ltd., 4436/7, Ansari Road, Daryaganj, New Delhi-110002</a:t>
            </a:r>
          </a:p>
        </p:txBody>
      </p:sp>
      <p:sp>
        <p:nvSpPr>
          <p:cNvPr id="7" name="Slide Number Placeholder 6">
            <a:extLst>
              <a:ext uri="{FF2B5EF4-FFF2-40B4-BE49-F238E27FC236}">
                <a16:creationId xmlns:a16="http://schemas.microsoft.com/office/drawing/2014/main" id="{34B4BB76-4B66-487F-A176-CC6DBA77A995}"/>
              </a:ext>
            </a:extLst>
          </p:cNvPr>
          <p:cNvSpPr>
            <a:spLocks noGrp="1"/>
          </p:cNvSpPr>
          <p:nvPr>
            <p:ph type="sldNum" sz="quarter" idx="12"/>
          </p:nvPr>
        </p:nvSpPr>
        <p:spPr/>
        <p:txBody>
          <a:bodyPr/>
          <a:lstStyle/>
          <a:p>
            <a:fld id="{52A678B7-E9BF-4409-AF8D-26E2A2761ED2}" type="slidenum">
              <a:rPr lang="en-US" smtClean="0"/>
              <a:pPr/>
              <a:t>‹#›</a:t>
            </a:fld>
            <a:endParaRPr lang="en-US"/>
          </a:p>
        </p:txBody>
      </p:sp>
    </p:spTree>
    <p:extLst>
      <p:ext uri="{BB962C8B-B14F-4D97-AF65-F5344CB8AC3E}">
        <p14:creationId xmlns:p14="http://schemas.microsoft.com/office/powerpoint/2010/main" val="2447896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A2FAC0-B614-407B-A8F4-DAC8B1D781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58AE95-5C38-4AD5-A5A9-059BAB4B5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DA26B2-0F86-419F-A3AD-267F227AF9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AA3288-7E0D-4DFD-8871-D5ECB62C86C3}" type="datetime1">
              <a:rPr lang="en-US" smtClean="0"/>
              <a:t>7/25/2019</a:t>
            </a:fld>
            <a:endParaRPr lang="en-US"/>
          </a:p>
        </p:txBody>
      </p:sp>
      <p:sp>
        <p:nvSpPr>
          <p:cNvPr id="5" name="Footer Placeholder 4">
            <a:extLst>
              <a:ext uri="{FF2B5EF4-FFF2-40B4-BE49-F238E27FC236}">
                <a16:creationId xmlns:a16="http://schemas.microsoft.com/office/drawing/2014/main" id="{FB301054-F5B0-4E4C-9453-A09061DA0C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2019 by Wiley India Pvt. Ltd., 4436/7, Ansari Road, Daryaganj, New Delhi-110002</a:t>
            </a:r>
          </a:p>
        </p:txBody>
      </p:sp>
      <p:sp>
        <p:nvSpPr>
          <p:cNvPr id="6" name="Slide Number Placeholder 5">
            <a:extLst>
              <a:ext uri="{FF2B5EF4-FFF2-40B4-BE49-F238E27FC236}">
                <a16:creationId xmlns:a16="http://schemas.microsoft.com/office/drawing/2014/main" id="{1756A4F7-3BF5-4AEB-944D-47E3D005D7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678B7-E9BF-4409-AF8D-26E2A2761ED2}" type="slidenum">
              <a:rPr lang="en-US" smtClean="0"/>
              <a:pPr/>
              <a:t>‹#›</a:t>
            </a:fld>
            <a:endParaRPr lang="en-US"/>
          </a:p>
        </p:txBody>
      </p:sp>
    </p:spTree>
    <p:extLst>
      <p:ext uri="{BB962C8B-B14F-4D97-AF65-F5344CB8AC3E}">
        <p14:creationId xmlns:p14="http://schemas.microsoft.com/office/powerpoint/2010/main" val="3139490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mailto:nilakshijain1986@gmail.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6.wmf"/><Relationship Id="rId4" Type="http://schemas.openxmlformats.org/officeDocument/2006/relationships/oleObject" Target="../embeddings/oleObject2.bin"/></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
          <p:cNvPicPr preferRelativeResize="0"/>
          <p:nvPr/>
        </p:nvPicPr>
        <p:blipFill rotWithShape="1">
          <a:blip r:embed="rId3">
            <a:alphaModFix/>
          </a:blip>
          <a:srcRect/>
          <a:stretch/>
        </p:blipFill>
        <p:spPr>
          <a:xfrm>
            <a:off x="0" y="66260"/>
            <a:ext cx="5107577" cy="6791740"/>
          </a:xfrm>
          <a:prstGeom prst="rect">
            <a:avLst/>
          </a:prstGeom>
          <a:noFill/>
          <a:ln>
            <a:noFill/>
          </a:ln>
        </p:spPr>
      </p:pic>
      <p:sp>
        <p:nvSpPr>
          <p:cNvPr id="136" name="Google Shape;136;p1"/>
          <p:cNvSpPr txBox="1"/>
          <p:nvPr/>
        </p:nvSpPr>
        <p:spPr>
          <a:xfrm>
            <a:off x="6035040" y="1802674"/>
            <a:ext cx="4937760" cy="37856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i="0" u="none" strike="noStrike" cap="none" dirty="0">
                <a:solidFill>
                  <a:srgbClr val="0070C0"/>
                </a:solidFill>
                <a:latin typeface="Times New Roman"/>
                <a:ea typeface="Times New Roman"/>
                <a:cs typeface="Times New Roman"/>
                <a:sym typeface="Times New Roman"/>
              </a:rPr>
              <a:t>Chapter Five</a:t>
            </a:r>
            <a:endParaRPr lang="en-US" dirty="0"/>
          </a:p>
          <a:p>
            <a:pPr marL="0" marR="0" lvl="0" indent="0" algn="ctr" rtl="0">
              <a:spcBef>
                <a:spcPts val="0"/>
              </a:spcBef>
              <a:spcAft>
                <a:spcPts val="0"/>
              </a:spcAft>
              <a:buNone/>
            </a:pPr>
            <a:endParaRPr lang="en-US" sz="4000" b="1" i="0" u="none" strike="noStrike" cap="none" dirty="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4000" b="1" dirty="0">
                <a:solidFill>
                  <a:schemeClr val="dk1"/>
                </a:solidFill>
                <a:latin typeface="Times New Roman"/>
                <a:cs typeface="Times New Roman"/>
                <a:sym typeface="Times New Roman"/>
              </a:rPr>
              <a:t>Informed Search Strategies</a:t>
            </a:r>
            <a:endParaRPr lang="en-US" dirty="0"/>
          </a:p>
          <a:p>
            <a:pPr marL="0" marR="0" lvl="0" indent="0" algn="l" rtl="0">
              <a:spcBef>
                <a:spcPts val="0"/>
              </a:spcBef>
              <a:spcAft>
                <a:spcPts val="0"/>
              </a:spcAft>
              <a:buNone/>
            </a:pPr>
            <a:r>
              <a:rPr lang="en-US" sz="4000" b="0" i="0" u="none" strike="noStrike" cap="none" dirty="0">
                <a:solidFill>
                  <a:schemeClr val="dk1"/>
                </a:solidFill>
                <a:latin typeface="Times New Roman"/>
                <a:ea typeface="Times New Roman"/>
                <a:cs typeface="Times New Roman"/>
                <a:sym typeface="Times New Roman"/>
              </a:rPr>
              <a:t> </a:t>
            </a:r>
            <a:endParaRPr dirty="0"/>
          </a:p>
          <a:p>
            <a:pPr marL="0" marR="0" lvl="0" indent="0" algn="l" rtl="0">
              <a:spcBef>
                <a:spcPts val="0"/>
              </a:spcBef>
              <a:spcAft>
                <a:spcPts val="0"/>
              </a:spcAft>
              <a:buNone/>
            </a:pPr>
            <a:endParaRPr sz="4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7416" y="365125"/>
            <a:ext cx="7526383" cy="5238841"/>
          </a:xfrm>
        </p:spPr>
        <p:txBody>
          <a:bodyPr/>
          <a:lstStyle/>
          <a:p>
            <a:r>
              <a:rPr lang="en-US" dirty="0">
                <a:latin typeface="Times New Roman" panose="02020603050405020304" pitchFamily="18" charset="0"/>
                <a:cs typeface="Times New Roman" panose="02020603050405020304" pitchFamily="18" charset="0"/>
              </a:rPr>
              <a:t>Role of Heuristic in Informed Search </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a:xfrm>
            <a:off x="5112488"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722914" y="365126"/>
            <a:ext cx="7630885" cy="1070270"/>
          </a:xfrm>
        </p:spPr>
        <p:txBody>
          <a:bodyPr/>
          <a:lstStyle/>
          <a:p>
            <a:r>
              <a:rPr lang="en-US" dirty="0">
                <a:latin typeface="Times New Roman" panose="02020603050405020304" pitchFamily="18" charset="0"/>
                <a:cs typeface="Times New Roman" panose="02020603050405020304" pitchFamily="18" charset="0"/>
              </a:rPr>
              <a:t>Simulated Annealing: the code</a:t>
            </a:r>
          </a:p>
        </p:txBody>
      </p:sp>
      <p:sp>
        <p:nvSpPr>
          <p:cNvPr id="5" name="Rectangle 4"/>
          <p:cNvSpPr/>
          <p:nvPr/>
        </p:nvSpPr>
        <p:spPr>
          <a:xfrm>
            <a:off x="3722913" y="1435396"/>
            <a:ext cx="6346119" cy="369331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function Simulated-Annealing (</a:t>
            </a:r>
            <a:r>
              <a:rPr lang="en-US" b="1" i="1" dirty="0">
                <a:latin typeface="Times New Roman" panose="02020603050405020304" pitchFamily="18" charset="0"/>
                <a:cs typeface="Times New Roman" panose="02020603050405020304" pitchFamily="18" charset="0"/>
              </a:rPr>
              <a:t>problem, schedule)</a:t>
            </a:r>
          </a:p>
          <a:p>
            <a:r>
              <a:rPr lang="en-US" b="1" dirty="0">
                <a:latin typeface="Times New Roman" panose="02020603050405020304" pitchFamily="18" charset="0"/>
                <a:cs typeface="Times New Roman" panose="02020603050405020304" pitchFamily="18" charset="0"/>
              </a:rPr>
              <a:t>returns a solution state</a:t>
            </a:r>
          </a:p>
          <a:p>
            <a:r>
              <a:rPr lang="en-US" b="1" dirty="0">
                <a:latin typeface="Times New Roman" panose="02020603050405020304" pitchFamily="18" charset="0"/>
                <a:cs typeface="Times New Roman" panose="02020603050405020304" pitchFamily="18" charset="0"/>
              </a:rPr>
              <a:t>inputs: </a:t>
            </a:r>
            <a:r>
              <a:rPr lang="en-US" b="1" i="1" dirty="0">
                <a:latin typeface="Times New Roman" panose="02020603050405020304" pitchFamily="18" charset="0"/>
                <a:cs typeface="Times New Roman" panose="02020603050405020304" pitchFamily="18" charset="0"/>
              </a:rPr>
              <a:t>problem, a problem</a:t>
            </a:r>
          </a:p>
          <a:p>
            <a:r>
              <a:rPr lang="en-US" i="1" dirty="0">
                <a:latin typeface="Times New Roman" panose="02020603050405020304" pitchFamily="18" charset="0"/>
                <a:cs typeface="Times New Roman" panose="02020603050405020304" pitchFamily="18" charset="0"/>
              </a:rPr>
              <a:t>schedule, a mapping from time to “temperature”</a:t>
            </a:r>
          </a:p>
          <a:p>
            <a:r>
              <a:rPr lang="en-US" b="1" dirty="0">
                <a:latin typeface="Times New Roman" panose="02020603050405020304" pitchFamily="18" charset="0"/>
                <a:cs typeface="Times New Roman" panose="02020603050405020304" pitchFamily="18" charset="0"/>
              </a:rPr>
              <a:t>local variables: </a:t>
            </a:r>
            <a:r>
              <a:rPr lang="en-US" b="1" i="1" dirty="0">
                <a:latin typeface="Times New Roman" panose="02020603050405020304" pitchFamily="18" charset="0"/>
                <a:cs typeface="Times New Roman" panose="02020603050405020304" pitchFamily="18" charset="0"/>
              </a:rPr>
              <a:t>current, a node next, a node T, the temperature</a:t>
            </a:r>
          </a:p>
          <a:p>
            <a:r>
              <a:rPr lang="en-US" i="1" dirty="0">
                <a:latin typeface="Times New Roman" panose="02020603050405020304" pitchFamily="18" charset="0"/>
                <a:cs typeface="Times New Roman" panose="02020603050405020304" pitchFamily="18" charset="0"/>
              </a:rPr>
              <a:t>current ← </a:t>
            </a:r>
            <a:r>
              <a:rPr lang="en-US" i="1" dirty="0" err="1">
                <a:latin typeface="Times New Roman" panose="02020603050405020304" pitchFamily="18" charset="0"/>
                <a:cs typeface="Times New Roman" panose="02020603050405020304" pitchFamily="18" charset="0"/>
              </a:rPr>
              <a:t>MakeNode</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RandomState</a:t>
            </a:r>
            <a:r>
              <a:rPr lang="en-US" i="1" dirty="0">
                <a:latin typeface="Times New Roman" panose="02020603050405020304" pitchFamily="18" charset="0"/>
                <a:cs typeface="Times New Roman" panose="02020603050405020304" pitchFamily="18" charset="0"/>
              </a:rPr>
              <a:t>[problem])</a:t>
            </a:r>
          </a:p>
          <a:p>
            <a:r>
              <a:rPr lang="en-US" b="1" dirty="0">
                <a:latin typeface="Times New Roman" panose="02020603050405020304" pitchFamily="18" charset="0"/>
                <a:cs typeface="Times New Roman" panose="02020603050405020304" pitchFamily="18" charset="0"/>
              </a:rPr>
              <a:t>for </a:t>
            </a:r>
            <a:r>
              <a:rPr lang="en-US" b="1" i="1" dirty="0">
                <a:latin typeface="Times New Roman" panose="02020603050405020304" pitchFamily="18" charset="0"/>
                <a:cs typeface="Times New Roman" panose="02020603050405020304" pitchFamily="18" charset="0"/>
              </a:rPr>
              <a:t>t ← 1 to ∞ do</a:t>
            </a:r>
          </a:p>
          <a:p>
            <a:r>
              <a:rPr lang="en-US" i="1" dirty="0">
                <a:latin typeface="Times New Roman" panose="02020603050405020304" pitchFamily="18" charset="0"/>
                <a:cs typeface="Times New Roman" panose="02020603050405020304" pitchFamily="18" charset="0"/>
              </a:rPr>
              <a:t>T ← schedule [t]</a:t>
            </a:r>
          </a:p>
          <a:p>
            <a:r>
              <a:rPr lang="en-US" b="1" dirty="0">
                <a:latin typeface="Times New Roman" panose="02020603050405020304" pitchFamily="18" charset="0"/>
                <a:cs typeface="Times New Roman" panose="02020603050405020304" pitchFamily="18" charset="0"/>
              </a:rPr>
              <a:t>if </a:t>
            </a:r>
            <a:r>
              <a:rPr lang="en-US" b="1" i="1" dirty="0">
                <a:latin typeface="Times New Roman" panose="02020603050405020304" pitchFamily="18" charset="0"/>
                <a:cs typeface="Times New Roman" panose="02020603050405020304" pitchFamily="18" charset="0"/>
              </a:rPr>
              <a:t>T = 0 then return current</a:t>
            </a:r>
          </a:p>
          <a:p>
            <a:r>
              <a:rPr lang="en-US" i="1" dirty="0">
                <a:latin typeface="Times New Roman" panose="02020603050405020304" pitchFamily="18" charset="0"/>
                <a:cs typeface="Times New Roman" panose="02020603050405020304" pitchFamily="18" charset="0"/>
              </a:rPr>
              <a:t>next ← a randomly selected successor of current</a:t>
            </a:r>
          </a:p>
          <a:p>
            <a:r>
              <a:rPr lang="en-US" dirty="0">
                <a:latin typeface="Times New Roman" panose="02020603050405020304" pitchFamily="18" charset="0"/>
                <a:cs typeface="Times New Roman" panose="02020603050405020304" pitchFamily="18" charset="0"/>
              </a:rPr>
              <a:t>Δ</a:t>
            </a:r>
            <a:r>
              <a:rPr lang="en-US" i="1" dirty="0">
                <a:latin typeface="Times New Roman" panose="02020603050405020304" pitchFamily="18" charset="0"/>
                <a:cs typeface="Times New Roman" panose="02020603050405020304" pitchFamily="18" charset="0"/>
              </a:rPr>
              <a:t>E ← Value [next] - Value [current]</a:t>
            </a:r>
          </a:p>
          <a:p>
            <a:r>
              <a:rPr lang="en-US" b="1" dirty="0">
                <a:latin typeface="Times New Roman" panose="02020603050405020304" pitchFamily="18" charset="0"/>
                <a:cs typeface="Times New Roman" panose="02020603050405020304" pitchFamily="18" charset="0"/>
              </a:rPr>
              <a:t>if Δ</a:t>
            </a:r>
            <a:r>
              <a:rPr lang="en-US" b="1" i="1" dirty="0">
                <a:latin typeface="Times New Roman" panose="02020603050405020304" pitchFamily="18" charset="0"/>
                <a:cs typeface="Times New Roman" panose="02020603050405020304" pitchFamily="18" charset="0"/>
              </a:rPr>
              <a:t>E &gt; 0 then current ← next</a:t>
            </a:r>
          </a:p>
          <a:p>
            <a:r>
              <a:rPr lang="en-US" b="1" dirty="0">
                <a:latin typeface="Times New Roman" panose="02020603050405020304" pitchFamily="18" charset="0"/>
                <a:cs typeface="Times New Roman" panose="02020603050405020304" pitchFamily="18" charset="0"/>
              </a:rPr>
              <a:t>else </a:t>
            </a:r>
            <a:r>
              <a:rPr lang="en-US" b="1" i="1" dirty="0">
                <a:latin typeface="Times New Roman" panose="02020603050405020304" pitchFamily="18" charset="0"/>
                <a:cs typeface="Times New Roman" panose="02020603050405020304" pitchFamily="18" charset="0"/>
              </a:rPr>
              <a:t>current ← next only with probability </a:t>
            </a:r>
            <a:r>
              <a:rPr lang="en-US" b="1" i="1" dirty="0" err="1">
                <a:latin typeface="Times New Roman" panose="02020603050405020304" pitchFamily="18" charset="0"/>
                <a:cs typeface="Times New Roman" panose="02020603050405020304" pitchFamily="18" charset="0"/>
              </a:rPr>
              <a:t>eΔE</a:t>
            </a:r>
            <a:r>
              <a:rPr lang="en-US" b="1" i="1" dirty="0">
                <a:latin typeface="Times New Roman" panose="02020603050405020304" pitchFamily="18" charset="0"/>
                <a:cs typeface="Times New Roman" panose="02020603050405020304" pitchFamily="18" charset="0"/>
              </a:rPr>
              <a:t>/T</a:t>
            </a:r>
            <a:endParaRPr lang="en-US" dirty="0">
              <a:latin typeface="Times New Roman" panose="02020603050405020304" pitchFamily="18" charset="0"/>
              <a:cs typeface="Times New Roman" panose="02020603050405020304" pitchFamily="18" charset="0"/>
            </a:endParaRPr>
          </a:p>
        </p:txBody>
      </p:sp>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27416" y="410368"/>
            <a:ext cx="7199811" cy="1325563"/>
          </a:xfrm>
        </p:spPr>
        <p:txBody>
          <a:bodyPr/>
          <a:lstStyle/>
          <a:p>
            <a:r>
              <a:rPr lang="en-US" sz="4000" dirty="0">
                <a:latin typeface="Times New Roman" panose="02020603050405020304" pitchFamily="18" charset="0"/>
                <a:cs typeface="Times New Roman" panose="02020603050405020304" pitchFamily="18" charset="0"/>
              </a:rPr>
              <a:t>Practical Issues with simulated annealing</a:t>
            </a:r>
          </a:p>
        </p:txBody>
      </p:sp>
      <p:sp>
        <p:nvSpPr>
          <p:cNvPr id="19459" name="Rectangle 3"/>
          <p:cNvSpPr>
            <a:spLocks noGrp="1" noChangeArrowheads="1"/>
          </p:cNvSpPr>
          <p:nvPr>
            <p:ph type="body" idx="1"/>
          </p:nvPr>
        </p:nvSpPr>
        <p:spPr>
          <a:xfrm>
            <a:off x="3827416" y="1825625"/>
            <a:ext cx="7526383" cy="4351338"/>
          </a:xfrm>
        </p:spPr>
        <p:txBody>
          <a:bodyPr/>
          <a:lstStyle/>
          <a:p>
            <a:r>
              <a:rPr lang="en-US" dirty="0">
                <a:latin typeface="Times New Roman" panose="02020603050405020304" pitchFamily="18" charset="0"/>
                <a:cs typeface="Times New Roman" panose="02020603050405020304" pitchFamily="18" charset="0"/>
              </a:rPr>
              <a:t>The cost function should be fast it is going to be called “millions” of times.</a:t>
            </a:r>
          </a:p>
          <a:p>
            <a:r>
              <a:rPr lang="en-US" dirty="0">
                <a:latin typeface="Times New Roman" panose="02020603050405020304" pitchFamily="18" charset="0"/>
                <a:cs typeface="Times New Roman" panose="02020603050405020304" pitchFamily="18" charset="0"/>
              </a:rPr>
              <a:t>The best is if we just have to calculate the deltas produced by the modification instead of traversing through all the state.</a:t>
            </a:r>
          </a:p>
          <a:p>
            <a:r>
              <a:rPr lang="en-US" dirty="0">
                <a:latin typeface="Times New Roman" panose="02020603050405020304" pitchFamily="18" charset="0"/>
                <a:cs typeface="Times New Roman" panose="02020603050405020304" pitchFamily="18" charset="0"/>
              </a:rPr>
              <a:t>This is dependent on the application.</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935565" y="136525"/>
            <a:ext cx="7173686" cy="1325563"/>
          </a:xfrm>
        </p:spPr>
        <p:txBody>
          <a:bodyPr/>
          <a:lstStyle/>
          <a:p>
            <a:r>
              <a:rPr lang="en-US" dirty="0">
                <a:latin typeface="Times New Roman" panose="02020603050405020304" pitchFamily="18" charset="0"/>
                <a:cs typeface="Times New Roman" panose="02020603050405020304" pitchFamily="18" charset="0"/>
              </a:rPr>
              <a:t>Local search algorithms</a:t>
            </a:r>
          </a:p>
        </p:txBody>
      </p:sp>
      <p:sp>
        <p:nvSpPr>
          <p:cNvPr id="32771" name="Rectangle 3"/>
          <p:cNvSpPr>
            <a:spLocks noGrp="1" noChangeArrowheads="1"/>
          </p:cNvSpPr>
          <p:nvPr>
            <p:ph type="body" idx="1"/>
          </p:nvPr>
        </p:nvSpPr>
        <p:spPr>
          <a:xfrm>
            <a:off x="3805544" y="1690688"/>
            <a:ext cx="7773066" cy="4114800"/>
          </a:xfrm>
        </p:spPr>
        <p:txBody>
          <a:bodyPr>
            <a:normAutofit lnSpcReduction="10000"/>
          </a:bodyPr>
          <a:lstStyle/>
          <a:p>
            <a:pPr>
              <a:lnSpc>
                <a:spcPct val="80000"/>
              </a:lnSpc>
            </a:pPr>
            <a:r>
              <a:rPr lang="en-US" sz="2800" dirty="0">
                <a:latin typeface="Times New Roman" panose="02020603050405020304" pitchFamily="18" charset="0"/>
                <a:cs typeface="Times New Roman" panose="02020603050405020304" pitchFamily="18" charset="0"/>
              </a:rPr>
              <a:t>In many optimization problems, the </a:t>
            </a:r>
            <a:r>
              <a:rPr lang="en-US" sz="2800" dirty="0">
                <a:solidFill>
                  <a:srgbClr val="FF0000"/>
                </a:solidFill>
                <a:latin typeface="Times New Roman" panose="02020603050405020304" pitchFamily="18" charset="0"/>
                <a:cs typeface="Times New Roman" panose="02020603050405020304" pitchFamily="18" charset="0"/>
              </a:rPr>
              <a:t>path</a:t>
            </a:r>
            <a:r>
              <a:rPr lang="en-US" sz="2800" dirty="0">
                <a:latin typeface="Times New Roman" panose="02020603050405020304" pitchFamily="18" charset="0"/>
                <a:cs typeface="Times New Roman" panose="02020603050405020304" pitchFamily="18" charset="0"/>
              </a:rPr>
              <a:t> to the goal is irrelevant; the goal state itself is the solution</a:t>
            </a:r>
          </a:p>
          <a:p>
            <a:pPr>
              <a:lnSpc>
                <a:spcPct val="80000"/>
              </a:lnSpc>
              <a:buFont typeface="Wingdings" pitchFamily="2" charset="2"/>
              <a:buNone/>
            </a:pPr>
            <a:endParaRPr lang="en-US" sz="2800" dirty="0">
              <a:latin typeface="Times New Roman" panose="02020603050405020304" pitchFamily="18" charset="0"/>
              <a:cs typeface="Times New Roman" panose="02020603050405020304" pitchFamily="18" charset="0"/>
            </a:endParaRPr>
          </a:p>
          <a:p>
            <a:pPr>
              <a:lnSpc>
                <a:spcPct val="80000"/>
              </a:lnSpc>
            </a:pPr>
            <a:r>
              <a:rPr lang="en-US" sz="2800" dirty="0">
                <a:latin typeface="Times New Roman" panose="02020603050405020304" pitchFamily="18" charset="0"/>
                <a:cs typeface="Times New Roman" panose="02020603050405020304" pitchFamily="18" charset="0"/>
              </a:rPr>
              <a:t>State space = set of "complete" configurations</a:t>
            </a:r>
          </a:p>
          <a:p>
            <a:pPr>
              <a:lnSpc>
                <a:spcPct val="80000"/>
              </a:lnSpc>
            </a:pPr>
            <a:r>
              <a:rPr lang="en-US" sz="2800" dirty="0">
                <a:latin typeface="Times New Roman" panose="02020603050405020304" pitchFamily="18" charset="0"/>
                <a:cs typeface="Times New Roman" panose="02020603050405020304" pitchFamily="18" charset="0"/>
              </a:rPr>
              <a:t>Find configuration satisfying constraints, e.g., n-queens</a:t>
            </a:r>
          </a:p>
          <a:p>
            <a:pPr>
              <a:lnSpc>
                <a:spcPct val="80000"/>
              </a:lnSpc>
            </a:pPr>
            <a:r>
              <a:rPr lang="en-US" sz="2800" dirty="0">
                <a:latin typeface="Times New Roman" panose="02020603050405020304" pitchFamily="18" charset="0"/>
                <a:cs typeface="Times New Roman" panose="02020603050405020304" pitchFamily="18" charset="0"/>
              </a:rPr>
              <a:t>In such cases, we can use </a:t>
            </a:r>
            <a:r>
              <a:rPr lang="en-US" sz="2800" dirty="0">
                <a:solidFill>
                  <a:srgbClr val="FF0000"/>
                </a:solidFill>
                <a:latin typeface="Times New Roman" panose="02020603050405020304" pitchFamily="18" charset="0"/>
                <a:cs typeface="Times New Roman" panose="02020603050405020304" pitchFamily="18" charset="0"/>
              </a:rPr>
              <a:t>local search algorithms</a:t>
            </a:r>
            <a:endParaRPr lang="en-US" sz="2800" dirty="0">
              <a:latin typeface="Times New Roman" panose="02020603050405020304" pitchFamily="18" charset="0"/>
              <a:cs typeface="Times New Roman" panose="02020603050405020304" pitchFamily="18" charset="0"/>
            </a:endParaRPr>
          </a:p>
          <a:p>
            <a:pPr>
              <a:lnSpc>
                <a:spcPct val="80000"/>
              </a:lnSpc>
            </a:pPr>
            <a:r>
              <a:rPr lang="en-US" sz="2800" dirty="0">
                <a:latin typeface="Times New Roman" panose="02020603050405020304" pitchFamily="18" charset="0"/>
                <a:cs typeface="Times New Roman" panose="02020603050405020304" pitchFamily="18" charset="0"/>
              </a:rPr>
              <a:t>keep a single "current" state, try to improve it.</a:t>
            </a:r>
          </a:p>
          <a:p>
            <a:pPr>
              <a:lnSpc>
                <a:spcPct val="80000"/>
              </a:lnSpc>
            </a:pPr>
            <a:r>
              <a:rPr lang="en-US" sz="2800" dirty="0">
                <a:latin typeface="Times New Roman" panose="02020603050405020304" pitchFamily="18" charset="0"/>
                <a:cs typeface="Times New Roman" panose="02020603050405020304" pitchFamily="18" charset="0"/>
              </a:rPr>
              <a:t>Very memory efficient (only remember current state)</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417607" y="320675"/>
            <a:ext cx="6585857" cy="1325563"/>
          </a:xfrm>
        </p:spPr>
        <p:txBody>
          <a:bodyPr/>
          <a:lstStyle/>
          <a:p>
            <a:r>
              <a:rPr lang="en-US" dirty="0">
                <a:latin typeface="Times New Roman" panose="02020603050405020304" pitchFamily="18" charset="0"/>
                <a:cs typeface="Times New Roman" panose="02020603050405020304" pitchFamily="18" charset="0"/>
              </a:rPr>
              <a:t>Example: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-queens</a:t>
            </a:r>
          </a:p>
        </p:txBody>
      </p:sp>
      <p:sp>
        <p:nvSpPr>
          <p:cNvPr id="33795" name="Rectangle 3"/>
          <p:cNvSpPr>
            <a:spLocks noGrp="1" noChangeArrowheads="1"/>
          </p:cNvSpPr>
          <p:nvPr>
            <p:ph type="body" idx="1"/>
          </p:nvPr>
        </p:nvSpPr>
        <p:spPr>
          <a:xfrm>
            <a:off x="3043646" y="1825625"/>
            <a:ext cx="8310154" cy="4351338"/>
          </a:xfrm>
        </p:spPr>
        <p:txBody>
          <a:bodyPr/>
          <a:lstStyle/>
          <a:p>
            <a:r>
              <a:rPr lang="en-US" dirty="0">
                <a:latin typeface="Times New Roman" panose="02020603050405020304" pitchFamily="18" charset="0"/>
                <a:cs typeface="Times New Roman" panose="02020603050405020304" pitchFamily="18" charset="0"/>
              </a:rPr>
              <a:t>Put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queens on an </a:t>
            </a:r>
            <a:r>
              <a:rPr lang="en-US" i="1" dirty="0">
                <a:latin typeface="Times New Roman" panose="02020603050405020304" pitchFamily="18" charset="0"/>
                <a:cs typeface="Times New Roman" panose="02020603050405020304" pitchFamily="18" charset="0"/>
              </a:rPr>
              <a:t>n × n</a:t>
            </a:r>
            <a:r>
              <a:rPr lang="en-US" dirty="0">
                <a:latin typeface="Times New Roman" panose="02020603050405020304" pitchFamily="18" charset="0"/>
                <a:cs typeface="Times New Roman" panose="02020603050405020304" pitchFamily="18" charset="0"/>
              </a:rPr>
              <a:t> board with no two queens on the same row, column, or diagonal</a:t>
            </a:r>
          </a:p>
        </p:txBody>
      </p:sp>
      <p:pic>
        <p:nvPicPr>
          <p:cNvPr id="33796" name="Picture 4" descr="4queens-sequence"/>
          <p:cNvPicPr>
            <a:picLocks noChangeAspect="1" noChangeArrowheads="1"/>
          </p:cNvPicPr>
          <p:nvPr/>
        </p:nvPicPr>
        <p:blipFill>
          <a:blip r:embed="rId3"/>
          <a:srcRect/>
          <a:stretch>
            <a:fillRect/>
          </a:stretch>
        </p:blipFill>
        <p:spPr bwMode="auto">
          <a:xfrm>
            <a:off x="3718923" y="3225209"/>
            <a:ext cx="6959600" cy="1860550"/>
          </a:xfrm>
          <a:prstGeom prst="rect">
            <a:avLst/>
          </a:prstGeom>
          <a:noFill/>
        </p:spPr>
      </p:pic>
      <p:sp>
        <p:nvSpPr>
          <p:cNvPr id="33797" name="Text Box 5"/>
          <p:cNvSpPr txBox="1">
            <a:spLocks noChangeArrowheads="1"/>
          </p:cNvSpPr>
          <p:nvPr/>
        </p:nvSpPr>
        <p:spPr bwMode="auto">
          <a:xfrm>
            <a:off x="3718923" y="5446695"/>
            <a:ext cx="7130222" cy="369332"/>
          </a:xfrm>
          <a:prstGeom prst="rect">
            <a:avLst/>
          </a:prstGeom>
          <a:noFill/>
          <a:ln w="9525">
            <a:noFill/>
            <a:miter lim="800000"/>
            <a:headEnd/>
            <a:tailEnd/>
          </a:ln>
          <a:effectLst/>
        </p:spPr>
        <p:txBody>
          <a:bodyPr wrap="none">
            <a:spAutoFit/>
          </a:bodyPr>
          <a:lstStyle/>
          <a:p>
            <a:r>
              <a:rPr lang="en-US" dirty="0">
                <a:solidFill>
                  <a:srgbClr val="FF0000"/>
                </a:solidFill>
              </a:rPr>
              <a:t>Note that a state cannot be an incomplete configuration with m&lt;n queens</a:t>
            </a:r>
          </a:p>
        </p:txBody>
      </p:sp>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2994" y="365125"/>
            <a:ext cx="6990806" cy="797469"/>
          </a:xfrm>
        </p:spPr>
        <p:txBody>
          <a:bodyPr/>
          <a:lstStyle/>
          <a:p>
            <a:r>
              <a:rPr lang="en-US" b="1" dirty="0">
                <a:solidFill>
                  <a:schemeClr val="accent1"/>
                </a:solidFill>
                <a:latin typeface="Times New Roman" panose="02020603050405020304" pitchFamily="18" charset="0"/>
                <a:ea typeface="Gill Sans"/>
                <a:cs typeface="Times New Roman" panose="02020603050405020304" pitchFamily="18" charset="0"/>
                <a:sym typeface="Gill Sans"/>
              </a:rPr>
              <a:t>Branch and Bound Search</a:t>
            </a:r>
            <a:endParaRPr lang="en-US" dirty="0"/>
          </a:p>
        </p:txBody>
      </p:sp>
      <p:sp>
        <p:nvSpPr>
          <p:cNvPr id="3" name="Content Placeholder 2"/>
          <p:cNvSpPr>
            <a:spLocks noGrp="1"/>
          </p:cNvSpPr>
          <p:nvPr>
            <p:ph idx="1"/>
          </p:nvPr>
        </p:nvSpPr>
        <p:spPr>
          <a:xfrm>
            <a:off x="3540034" y="1253331"/>
            <a:ext cx="7813766" cy="4351338"/>
          </a:xfrm>
        </p:spPr>
        <p:txBody>
          <a:bodyPr>
            <a:normAutofit fontScale="70000" lnSpcReduction="20000"/>
          </a:bodyPr>
          <a:lstStyle/>
          <a:p>
            <a:pPr algn="just">
              <a:buNone/>
            </a:pPr>
            <a:r>
              <a:rPr lang="en-IN" dirty="0">
                <a:latin typeface="Times New Roman" panose="02020603050405020304" pitchFamily="18" charset="0"/>
                <a:cs typeface="Times New Roman" panose="02020603050405020304" pitchFamily="18" charset="0"/>
              </a:rPr>
              <a:t>Branch and Bound is an algorithmic technique which finds the optimal solution by keeping the  best solution found so far. If partial solution can’t improve on the best it is abandoned, by this method the number of nodes which are explored can also be reduced.  It  also deals with the optimization problems  over a search that can be presented as the leaves of the search tree. The usual technique for eliminating     the sub trees from the search tree is called pruning. For Branch and Bound algorithm we will use  stack  data structure.</a:t>
            </a:r>
            <a:endParaRPr lang="en-US"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1: </a:t>
            </a:r>
            <a:r>
              <a:rPr lang="en-IN" dirty="0">
                <a:latin typeface="Times New Roman" panose="02020603050405020304" pitchFamily="18" charset="0"/>
                <a:cs typeface="Times New Roman" panose="02020603050405020304" pitchFamily="18" charset="0"/>
              </a:rPr>
              <a:t>Traverse the root node.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2: </a:t>
            </a:r>
            <a:r>
              <a:rPr lang="en-IN" dirty="0">
                <a:latin typeface="Times New Roman" panose="02020603050405020304" pitchFamily="18" charset="0"/>
                <a:cs typeface="Times New Roman" panose="02020603050405020304" pitchFamily="18" charset="0"/>
              </a:rPr>
              <a:t>Traverse any neighbour of the root node that is maintaining least distance from the root node.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Step 3:  </a:t>
            </a:r>
            <a:r>
              <a:rPr lang="en-IN" dirty="0">
                <a:latin typeface="Times New Roman" panose="02020603050405020304" pitchFamily="18" charset="0"/>
                <a:cs typeface="Times New Roman" panose="02020603050405020304" pitchFamily="18" charset="0"/>
              </a:rPr>
              <a:t>Traverse any neighbour of the neighbour of the root node that is maintaining least distance from  the root node.</a:t>
            </a:r>
            <a:endParaRPr lang="en-US" dirty="0">
              <a:latin typeface="Times New Roman" panose="02020603050405020304" pitchFamily="18" charset="0"/>
              <a:cs typeface="Times New Roman" panose="02020603050405020304" pitchFamily="18" charset="0"/>
            </a:endParaRPr>
          </a:p>
          <a:p>
            <a:endParaRPr lang="en-US" dirty="0"/>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Google Shape;136;p1"/>
          <p:cNvSpPr txBox="1"/>
          <p:nvPr/>
        </p:nvSpPr>
        <p:spPr>
          <a:xfrm>
            <a:off x="5233182" y="1802674"/>
            <a:ext cx="6958818" cy="5232161"/>
          </a:xfrm>
          <a:prstGeom prst="rect">
            <a:avLst/>
          </a:prstGeom>
          <a:noFill/>
          <a:ln>
            <a:noFill/>
          </a:ln>
        </p:spPr>
        <p:txBody>
          <a:bodyPr spcFirstLastPara="1" wrap="square" lIns="91425" tIns="45700" rIns="91425" bIns="45700" anchor="t" anchorCtr="0">
            <a:spAutoFit/>
          </a:bodyPr>
          <a:lstStyle/>
          <a:p>
            <a:pPr algn="ctr">
              <a:buSzPts val="2560"/>
            </a:pPr>
            <a:r>
              <a:rPr lang="en-US" sz="4000" b="1" dirty="0">
                <a:solidFill>
                  <a:srgbClr val="0070C0"/>
                </a:solidFill>
                <a:latin typeface="Times New Roman"/>
                <a:ea typeface="Times New Roman"/>
                <a:cs typeface="Times New Roman"/>
                <a:sym typeface="Times New Roman"/>
              </a:rPr>
              <a:t>Dr. </a:t>
            </a:r>
            <a:r>
              <a:rPr lang="en-US" sz="4000" b="1" dirty="0" err="1">
                <a:solidFill>
                  <a:srgbClr val="0070C0"/>
                </a:solidFill>
                <a:latin typeface="Times New Roman"/>
                <a:ea typeface="Times New Roman"/>
                <a:cs typeface="Times New Roman"/>
                <a:sym typeface="Times New Roman"/>
              </a:rPr>
              <a:t>Nilakshi</a:t>
            </a:r>
            <a:r>
              <a:rPr lang="en-US" sz="4000" b="1" dirty="0">
                <a:solidFill>
                  <a:srgbClr val="0070C0"/>
                </a:solidFill>
                <a:latin typeface="Times New Roman"/>
                <a:ea typeface="Times New Roman"/>
                <a:cs typeface="Times New Roman"/>
                <a:sym typeface="Times New Roman"/>
              </a:rPr>
              <a:t> Jain</a:t>
            </a:r>
            <a:br>
              <a:rPr lang="en-US" dirty="0">
                <a:latin typeface="Times New Roman"/>
                <a:ea typeface="Times New Roman"/>
                <a:cs typeface="Times New Roman"/>
                <a:sym typeface="Times New Roman"/>
              </a:rPr>
            </a:br>
            <a:r>
              <a:rPr lang="en-US" sz="4000" b="1" dirty="0">
                <a:solidFill>
                  <a:schemeClr val="dk1"/>
                </a:solidFill>
                <a:latin typeface="Times New Roman"/>
                <a:ea typeface="Times New Roman"/>
                <a:cs typeface="Times New Roman"/>
                <a:sym typeface="Times New Roman"/>
              </a:rPr>
              <a:t>Email ID : </a:t>
            </a:r>
            <a:r>
              <a:rPr lang="en-US" sz="4000" b="1" dirty="0">
                <a:solidFill>
                  <a:schemeClr val="dk1"/>
                </a:solidFill>
                <a:latin typeface="Times New Roman"/>
                <a:ea typeface="Times New Roman"/>
                <a:cs typeface="Times New Roman"/>
                <a:sym typeface="Times New Roman"/>
                <a:hlinkClick r:id="rId3"/>
              </a:rPr>
              <a:t>nilakshijain1986@gmail.com</a:t>
            </a:r>
            <a:br>
              <a:rPr lang="en-US" sz="4000" b="1" dirty="0">
                <a:solidFill>
                  <a:schemeClr val="dk1"/>
                </a:solidFill>
                <a:latin typeface="Times New Roman"/>
                <a:ea typeface="Times New Roman"/>
                <a:cs typeface="Times New Roman"/>
                <a:sym typeface="Times New Roman"/>
              </a:rPr>
            </a:br>
            <a:endParaRPr lang="en-US" sz="4000" b="1" dirty="0">
              <a:solidFill>
                <a:schemeClr val="dk1"/>
              </a:solidFill>
              <a:latin typeface="Times New Roman"/>
              <a:ea typeface="Times New Roman"/>
              <a:cs typeface="Times New Roman"/>
              <a:sym typeface="Times New Roman"/>
            </a:endParaRPr>
          </a:p>
          <a:p>
            <a:pPr algn="ctr">
              <a:buSzPts val="2560"/>
            </a:pPr>
            <a:br>
              <a:rPr lang="en-US" sz="4000" b="1" dirty="0">
                <a:solidFill>
                  <a:schemeClr val="dk1"/>
                </a:solidFill>
                <a:latin typeface="Times New Roman"/>
                <a:ea typeface="Times New Roman"/>
                <a:cs typeface="Times New Roman"/>
                <a:sym typeface="Times New Roman"/>
              </a:rPr>
            </a:br>
            <a:r>
              <a:rPr lang="en-US" sz="4000" b="1" dirty="0">
                <a:solidFill>
                  <a:schemeClr val="dk1"/>
                </a:solidFill>
                <a:latin typeface="Times New Roman"/>
                <a:ea typeface="Times New Roman"/>
                <a:cs typeface="Times New Roman"/>
                <a:sym typeface="Times New Roman"/>
              </a:rPr>
              <a:t>Thank you</a:t>
            </a:r>
          </a:p>
          <a:p>
            <a:pPr marL="0" marR="0" lvl="0" indent="0" algn="ctr" rtl="0">
              <a:spcBef>
                <a:spcPts val="0"/>
              </a:spcBef>
              <a:spcAft>
                <a:spcPts val="0"/>
              </a:spcAft>
              <a:buNone/>
            </a:pPr>
            <a:endParaRPr/>
          </a:p>
          <a:p>
            <a:pPr marL="0" marR="0" lvl="0" indent="0" algn="l" rtl="0">
              <a:spcBef>
                <a:spcPts val="0"/>
              </a:spcBef>
              <a:spcAft>
                <a:spcPts val="0"/>
              </a:spcAft>
              <a:buNone/>
            </a:pPr>
            <a:r>
              <a:rPr lang="en-US" sz="4000" b="0" i="0" u="none" strike="noStrike" cap="none" dirty="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endParaRPr sz="4000">
              <a:solidFill>
                <a:schemeClr val="dk1"/>
              </a:solidFill>
              <a:latin typeface="Times New Roman"/>
              <a:ea typeface="Times New Roman"/>
              <a:cs typeface="Times New Roman"/>
              <a:sym typeface="Times New Roman"/>
            </a:endParaRPr>
          </a:p>
        </p:txBody>
      </p:sp>
      <p:pic>
        <p:nvPicPr>
          <p:cNvPr id="2050" name="Picture 2" descr="C:\Users\admin\Downloads\WhatsApp Image 2019-07-04 at 7.28.28 PM.jpeg"/>
          <p:cNvPicPr>
            <a:picLocks noChangeAspect="1" noChangeArrowheads="1"/>
          </p:cNvPicPr>
          <p:nvPr/>
        </p:nvPicPr>
        <p:blipFill>
          <a:blip r:embed="rId4"/>
          <a:srcRect/>
          <a:stretch>
            <a:fillRect/>
          </a:stretch>
        </p:blipFill>
        <p:spPr bwMode="auto">
          <a:xfrm>
            <a:off x="0" y="0"/>
            <a:ext cx="526673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4" descr="Picture1"/>
          <p:cNvPicPr>
            <a:picLocks noChangeAspect="1" noChangeArrowheads="1"/>
          </p:cNvPicPr>
          <p:nvPr/>
        </p:nvPicPr>
        <p:blipFill>
          <a:blip r:embed="rId3"/>
          <a:srcRect/>
          <a:stretch>
            <a:fillRect/>
          </a:stretch>
        </p:blipFill>
        <p:spPr bwMode="auto">
          <a:xfrm>
            <a:off x="3742950" y="1796903"/>
            <a:ext cx="7435851" cy="3960813"/>
          </a:xfrm>
          <a:prstGeom prst="rect">
            <a:avLst/>
          </a:prstGeom>
          <a:noFill/>
          <a:ln w="9525">
            <a:solidFill>
              <a:schemeClr val="tx1"/>
            </a:solidFill>
            <a:miter lim="800000"/>
            <a:headEnd/>
            <a:tailEnd/>
          </a:ln>
        </p:spPr>
      </p:pic>
      <p:grpSp>
        <p:nvGrpSpPr>
          <p:cNvPr id="2" name="Group 11"/>
          <p:cNvGrpSpPr>
            <a:grpSpLocks/>
          </p:cNvGrpSpPr>
          <p:nvPr/>
        </p:nvGrpSpPr>
        <p:grpSpPr bwMode="auto">
          <a:xfrm>
            <a:off x="3652663" y="802315"/>
            <a:ext cx="4514321" cy="3479062"/>
            <a:chOff x="1866" y="903"/>
            <a:chExt cx="2118" cy="2169"/>
          </a:xfrm>
        </p:grpSpPr>
        <p:sp>
          <p:nvSpPr>
            <p:cNvPr id="8197" name="Text Box 6"/>
            <p:cNvSpPr txBox="1">
              <a:spLocks noChangeArrowheads="1"/>
            </p:cNvSpPr>
            <p:nvPr/>
          </p:nvSpPr>
          <p:spPr bwMode="auto">
            <a:xfrm>
              <a:off x="1866" y="903"/>
              <a:ext cx="1311" cy="576"/>
            </a:xfrm>
            <a:prstGeom prst="rect">
              <a:avLst/>
            </a:prstGeom>
            <a:noFill/>
            <a:ln w="9525">
              <a:noFill/>
              <a:miter lim="800000"/>
              <a:headEnd/>
              <a:tailEnd/>
            </a:ln>
          </p:spPr>
          <p:txBody>
            <a:bodyPr wrap="square">
              <a:spAutoFit/>
            </a:bodyPr>
            <a:lstStyle/>
            <a:p>
              <a:r>
                <a:rPr lang="en-US" dirty="0">
                  <a:solidFill>
                    <a:srgbClr val="660066"/>
                  </a:solidFill>
                  <a:latin typeface="Comic Sans MS" pitchFamily="66" charset="0"/>
                </a:rPr>
                <a:t>Recall that the ordering</a:t>
              </a:r>
            </a:p>
            <a:p>
              <a:r>
                <a:rPr lang="en-US" dirty="0">
                  <a:solidFill>
                    <a:srgbClr val="660066"/>
                  </a:solidFill>
                  <a:latin typeface="Comic Sans MS" pitchFamily="66" charset="0"/>
                </a:rPr>
                <a:t>of FRINGE defines the </a:t>
              </a:r>
            </a:p>
            <a:p>
              <a:r>
                <a:rPr lang="en-US" dirty="0">
                  <a:solidFill>
                    <a:srgbClr val="660066"/>
                  </a:solidFill>
                  <a:latin typeface="Comic Sans MS" pitchFamily="66" charset="0"/>
                </a:rPr>
                <a:t>search strategy</a:t>
              </a:r>
            </a:p>
          </p:txBody>
        </p:sp>
        <p:sp>
          <p:nvSpPr>
            <p:cNvPr id="8198" name="Oval 7"/>
            <p:cNvSpPr>
              <a:spLocks noChangeArrowheads="1"/>
            </p:cNvSpPr>
            <p:nvPr/>
          </p:nvSpPr>
          <p:spPr bwMode="auto">
            <a:xfrm>
              <a:off x="3360" y="2160"/>
              <a:ext cx="624" cy="336"/>
            </a:xfrm>
            <a:prstGeom prst="ellipse">
              <a:avLst/>
            </a:prstGeom>
            <a:noFill/>
            <a:ln w="28575">
              <a:solidFill>
                <a:srgbClr val="660066"/>
              </a:solidFill>
              <a:prstDash val="sysDot"/>
              <a:round/>
              <a:headEnd/>
              <a:tailEnd/>
            </a:ln>
          </p:spPr>
          <p:txBody>
            <a:bodyPr wrap="none" anchor="ctr"/>
            <a:lstStyle/>
            <a:p>
              <a:endParaRPr lang="en-US"/>
            </a:p>
          </p:txBody>
        </p:sp>
        <p:sp>
          <p:nvSpPr>
            <p:cNvPr id="8199" name="Oval 8"/>
            <p:cNvSpPr>
              <a:spLocks noChangeArrowheads="1"/>
            </p:cNvSpPr>
            <p:nvPr/>
          </p:nvSpPr>
          <p:spPr bwMode="auto">
            <a:xfrm>
              <a:off x="3216" y="2736"/>
              <a:ext cx="624" cy="336"/>
            </a:xfrm>
            <a:prstGeom prst="ellipse">
              <a:avLst/>
            </a:prstGeom>
            <a:noFill/>
            <a:ln w="28575">
              <a:solidFill>
                <a:srgbClr val="660066"/>
              </a:solidFill>
              <a:prstDash val="sysDot"/>
              <a:round/>
              <a:headEnd/>
              <a:tailEnd/>
            </a:ln>
          </p:spPr>
          <p:txBody>
            <a:bodyPr wrap="none" anchor="ctr"/>
            <a:lstStyle/>
            <a:p>
              <a:endParaRPr lang="en-US"/>
            </a:p>
          </p:txBody>
        </p:sp>
        <p:sp>
          <p:nvSpPr>
            <p:cNvPr id="8200" name="Freeform 9"/>
            <p:cNvSpPr>
              <a:spLocks/>
            </p:cNvSpPr>
            <p:nvPr/>
          </p:nvSpPr>
          <p:spPr bwMode="auto">
            <a:xfrm>
              <a:off x="2185" y="1612"/>
              <a:ext cx="1319" cy="548"/>
            </a:xfrm>
            <a:custGeom>
              <a:avLst/>
              <a:gdLst>
                <a:gd name="T0" fmla="*/ 0 w 2304"/>
                <a:gd name="T1" fmla="*/ 0 h 576"/>
                <a:gd name="T2" fmla="*/ 336 w 2304"/>
                <a:gd name="T3" fmla="*/ 240 h 576"/>
                <a:gd name="T4" fmla="*/ 1824 w 2304"/>
                <a:gd name="T5" fmla="*/ 432 h 576"/>
                <a:gd name="T6" fmla="*/ 2304 w 2304"/>
                <a:gd name="T7" fmla="*/ 576 h 576"/>
                <a:gd name="T8" fmla="*/ 0 60000 65536"/>
                <a:gd name="T9" fmla="*/ 0 60000 65536"/>
                <a:gd name="T10" fmla="*/ 0 60000 65536"/>
                <a:gd name="T11" fmla="*/ 0 60000 65536"/>
                <a:gd name="T12" fmla="*/ 0 w 2304"/>
                <a:gd name="T13" fmla="*/ 0 h 576"/>
                <a:gd name="T14" fmla="*/ 2304 w 2304"/>
                <a:gd name="T15" fmla="*/ 576 h 576"/>
              </a:gdLst>
              <a:ahLst/>
              <a:cxnLst>
                <a:cxn ang="T8">
                  <a:pos x="T0" y="T1"/>
                </a:cxn>
                <a:cxn ang="T9">
                  <a:pos x="T2" y="T3"/>
                </a:cxn>
                <a:cxn ang="T10">
                  <a:pos x="T4" y="T5"/>
                </a:cxn>
                <a:cxn ang="T11">
                  <a:pos x="T6" y="T7"/>
                </a:cxn>
              </a:cxnLst>
              <a:rect l="T12" t="T13" r="T14" b="T15"/>
              <a:pathLst>
                <a:path w="2304" h="576">
                  <a:moveTo>
                    <a:pt x="0" y="0"/>
                  </a:moveTo>
                  <a:cubicBezTo>
                    <a:pt x="16" y="84"/>
                    <a:pt x="32" y="168"/>
                    <a:pt x="336" y="240"/>
                  </a:cubicBezTo>
                  <a:cubicBezTo>
                    <a:pt x="640" y="312"/>
                    <a:pt x="1496" y="376"/>
                    <a:pt x="1824" y="432"/>
                  </a:cubicBezTo>
                  <a:cubicBezTo>
                    <a:pt x="2152" y="488"/>
                    <a:pt x="2228" y="532"/>
                    <a:pt x="2304" y="576"/>
                  </a:cubicBezTo>
                </a:path>
              </a:pathLst>
            </a:custGeom>
            <a:noFill/>
            <a:ln w="9525">
              <a:solidFill>
                <a:srgbClr val="660066"/>
              </a:solidFill>
              <a:round/>
              <a:headEnd/>
              <a:tailEnd type="triangle" w="med" len="med"/>
            </a:ln>
          </p:spPr>
          <p:txBody>
            <a:bodyPr wrap="none"/>
            <a:lstStyle/>
            <a:p>
              <a:endParaRPr lang="en-US"/>
            </a:p>
          </p:txBody>
        </p:sp>
        <p:sp>
          <p:nvSpPr>
            <p:cNvPr id="8201" name="Freeform 10"/>
            <p:cNvSpPr>
              <a:spLocks/>
            </p:cNvSpPr>
            <p:nvPr/>
          </p:nvSpPr>
          <p:spPr bwMode="auto">
            <a:xfrm>
              <a:off x="2160" y="1603"/>
              <a:ext cx="1256" cy="1181"/>
            </a:xfrm>
            <a:custGeom>
              <a:avLst/>
              <a:gdLst>
                <a:gd name="T0" fmla="*/ 0 w 2216"/>
                <a:gd name="T1" fmla="*/ 0 h 1200"/>
                <a:gd name="T2" fmla="*/ 192 w 2216"/>
                <a:gd name="T3" fmla="*/ 528 h 1200"/>
                <a:gd name="T4" fmla="*/ 1008 w 2216"/>
                <a:gd name="T5" fmla="*/ 864 h 1200"/>
                <a:gd name="T6" fmla="*/ 2016 w 2216"/>
                <a:gd name="T7" fmla="*/ 1008 h 1200"/>
                <a:gd name="T8" fmla="*/ 2208 w 2216"/>
                <a:gd name="T9" fmla="*/ 1200 h 1200"/>
                <a:gd name="T10" fmla="*/ 0 60000 65536"/>
                <a:gd name="T11" fmla="*/ 0 60000 65536"/>
                <a:gd name="T12" fmla="*/ 0 60000 65536"/>
                <a:gd name="T13" fmla="*/ 0 60000 65536"/>
                <a:gd name="T14" fmla="*/ 0 60000 65536"/>
                <a:gd name="T15" fmla="*/ 0 w 2216"/>
                <a:gd name="T16" fmla="*/ 0 h 1200"/>
                <a:gd name="T17" fmla="*/ 2216 w 2216"/>
                <a:gd name="T18" fmla="*/ 1200 h 1200"/>
              </a:gdLst>
              <a:ahLst/>
              <a:cxnLst>
                <a:cxn ang="T10">
                  <a:pos x="T0" y="T1"/>
                </a:cxn>
                <a:cxn ang="T11">
                  <a:pos x="T2" y="T3"/>
                </a:cxn>
                <a:cxn ang="T12">
                  <a:pos x="T4" y="T5"/>
                </a:cxn>
                <a:cxn ang="T13">
                  <a:pos x="T6" y="T7"/>
                </a:cxn>
                <a:cxn ang="T14">
                  <a:pos x="T8" y="T9"/>
                </a:cxn>
              </a:cxnLst>
              <a:rect l="T15" t="T16" r="T17" b="T18"/>
              <a:pathLst>
                <a:path w="2216" h="1200">
                  <a:moveTo>
                    <a:pt x="0" y="0"/>
                  </a:moveTo>
                  <a:cubicBezTo>
                    <a:pt x="12" y="192"/>
                    <a:pt x="24" y="384"/>
                    <a:pt x="192" y="528"/>
                  </a:cubicBezTo>
                  <a:cubicBezTo>
                    <a:pt x="360" y="672"/>
                    <a:pt x="704" y="784"/>
                    <a:pt x="1008" y="864"/>
                  </a:cubicBezTo>
                  <a:cubicBezTo>
                    <a:pt x="1312" y="944"/>
                    <a:pt x="1816" y="952"/>
                    <a:pt x="2016" y="1008"/>
                  </a:cubicBezTo>
                  <a:cubicBezTo>
                    <a:pt x="2216" y="1064"/>
                    <a:pt x="2212" y="1132"/>
                    <a:pt x="2208" y="1200"/>
                  </a:cubicBezTo>
                </a:path>
              </a:pathLst>
            </a:custGeom>
            <a:noFill/>
            <a:ln w="9525">
              <a:solidFill>
                <a:srgbClr val="660066"/>
              </a:solidFill>
              <a:round/>
              <a:headEnd/>
              <a:tailEnd type="triangle" w="med" len="med"/>
            </a:ln>
          </p:spPr>
          <p:txBody>
            <a:bodyPr wrap="none"/>
            <a:lstStyle/>
            <a:p>
              <a:endParaRPr lang="en-US"/>
            </a:p>
          </p:txBody>
        </p:sp>
      </p:grpSp>
      <p:sp>
        <p:nvSpPr>
          <p:cNvPr id="10"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11" name="Footer Placeholder 10"/>
          <p:cNvSpPr>
            <a:spLocks noGrp="1"/>
          </p:cNvSpPr>
          <p:nvPr>
            <p:ph type="ftr" sz="quarter" idx="11"/>
          </p:nvPr>
        </p:nvSpPr>
        <p:spPr>
          <a:xfrm>
            <a:off x="5164759" y="6454770"/>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409406" y="365125"/>
            <a:ext cx="7944394" cy="1325563"/>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Best-First Search</a:t>
            </a:r>
          </a:p>
        </p:txBody>
      </p:sp>
      <p:sp>
        <p:nvSpPr>
          <p:cNvPr id="9220" name="Rectangle 3"/>
          <p:cNvSpPr>
            <a:spLocks noGrp="1" noChangeArrowheads="1"/>
          </p:cNvSpPr>
          <p:nvPr>
            <p:ph type="body" idx="1"/>
          </p:nvPr>
        </p:nvSpPr>
        <p:spPr>
          <a:xfrm>
            <a:off x="3174274" y="1371600"/>
            <a:ext cx="8712926" cy="5257800"/>
          </a:xfrm>
        </p:spPr>
        <p:txBody>
          <a:bodyPr/>
          <a:lstStyle/>
          <a:p>
            <a:pPr eaLnBrk="1" hangingPunct="1">
              <a:lnSpc>
                <a:spcPct val="95000"/>
              </a:lnSpc>
              <a:buClr>
                <a:srgbClr val="0000CC"/>
              </a:buClr>
              <a:buFont typeface="Wingdings" pitchFamily="2" charset="2"/>
              <a:buChar char="§"/>
            </a:pPr>
            <a:r>
              <a:rPr lang="en-US" dirty="0">
                <a:latin typeface="Times New Roman" panose="02020603050405020304" pitchFamily="18" charset="0"/>
                <a:cs typeface="Times New Roman" panose="02020603050405020304" pitchFamily="18" charset="0"/>
              </a:rPr>
              <a:t>It exploits </a:t>
            </a:r>
            <a:r>
              <a:rPr lang="en-US" dirty="0">
                <a:solidFill>
                  <a:srgbClr val="0033CC"/>
                </a:solidFill>
                <a:latin typeface="Times New Roman" panose="02020603050405020304" pitchFamily="18" charset="0"/>
                <a:cs typeface="Times New Roman" panose="02020603050405020304" pitchFamily="18" charset="0"/>
              </a:rPr>
              <a:t>state description</a:t>
            </a:r>
            <a:r>
              <a:rPr lang="en-US" dirty="0">
                <a:latin typeface="Times New Roman" panose="02020603050405020304" pitchFamily="18" charset="0"/>
                <a:cs typeface="Times New Roman" panose="02020603050405020304" pitchFamily="18" charset="0"/>
              </a:rPr>
              <a:t> to estimate how “good” each search node is</a:t>
            </a:r>
          </a:p>
          <a:p>
            <a:pPr eaLnBrk="1" hangingPunct="1">
              <a:lnSpc>
                <a:spcPct val="95000"/>
              </a:lnSpc>
              <a:buClr>
                <a:srgbClr val="0000CC"/>
              </a:buClr>
              <a:buFont typeface="Wingdings" pitchFamily="2" charset="2"/>
              <a:buChar char="§"/>
            </a:pPr>
            <a:endParaRPr lang="en-US" sz="7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Char char="§"/>
            </a:pPr>
            <a:r>
              <a:rPr lang="en-US" dirty="0">
                <a:latin typeface="Times New Roman" panose="02020603050405020304" pitchFamily="18" charset="0"/>
                <a:cs typeface="Times New Roman" panose="02020603050405020304" pitchFamily="18" charset="0"/>
                <a:sym typeface="Wingdings" pitchFamily="2" charset="2"/>
              </a:rPr>
              <a:t>An </a:t>
            </a:r>
            <a:r>
              <a:rPr lang="en-US" dirty="0">
                <a:solidFill>
                  <a:srgbClr val="990033"/>
                </a:solidFill>
                <a:latin typeface="Times New Roman" panose="02020603050405020304" pitchFamily="18" charset="0"/>
                <a:cs typeface="Times New Roman" panose="02020603050405020304" pitchFamily="18" charset="0"/>
                <a:sym typeface="Wingdings" pitchFamily="2" charset="2"/>
              </a:rPr>
              <a:t>evaluation function</a:t>
            </a:r>
            <a:r>
              <a:rPr lang="en-US" dirty="0">
                <a:latin typeface="Times New Roman" panose="02020603050405020304" pitchFamily="18" charset="0"/>
                <a:cs typeface="Times New Roman" panose="02020603050405020304" pitchFamily="18" charset="0"/>
                <a:sym typeface="Wingdings" pitchFamily="2" charset="2"/>
              </a:rPr>
              <a:t> f maps each </a:t>
            </a:r>
            <a:r>
              <a:rPr lang="en-US" dirty="0">
                <a:latin typeface="Times New Roman" panose="02020603050405020304" pitchFamily="18" charset="0"/>
                <a:cs typeface="Times New Roman" panose="02020603050405020304" pitchFamily="18" charset="0"/>
              </a:rPr>
              <a:t>node N of the search tree </a:t>
            </a:r>
            <a:r>
              <a:rPr lang="en-US" dirty="0">
                <a:latin typeface="Times New Roman" panose="02020603050405020304" pitchFamily="18" charset="0"/>
                <a:cs typeface="Times New Roman" panose="02020603050405020304" pitchFamily="18" charset="0"/>
                <a:sym typeface="Wingdings" pitchFamily="2" charset="2"/>
              </a:rPr>
              <a:t>to a real number </a:t>
            </a:r>
            <a:br>
              <a:rPr lang="en-US" dirty="0">
                <a:latin typeface="Times New Roman" panose="02020603050405020304" pitchFamily="18" charset="0"/>
                <a:cs typeface="Times New Roman" panose="02020603050405020304" pitchFamily="18" charset="0"/>
                <a:sym typeface="Wingdings" pitchFamily="2" charset="2"/>
              </a:rPr>
            </a:br>
            <a:r>
              <a:rPr lang="en-US" dirty="0">
                <a:latin typeface="Times New Roman" panose="02020603050405020304" pitchFamily="18" charset="0"/>
                <a:cs typeface="Times New Roman" panose="02020603050405020304" pitchFamily="18" charset="0"/>
                <a:sym typeface="Wingdings" pitchFamily="2" charset="2"/>
              </a:rPr>
              <a:t>f(N) </a:t>
            </a:r>
            <a:r>
              <a:rPr lang="en-US" dirty="0">
                <a:latin typeface="Times New Roman" panose="02020603050405020304" pitchFamily="18" charset="0"/>
                <a:cs typeface="Times New Roman" panose="02020603050405020304" pitchFamily="18" charset="0"/>
                <a:sym typeface="Symbol" pitchFamily="18" charset="2"/>
              </a:rPr>
              <a:t> 0 </a:t>
            </a:r>
            <a:br>
              <a:rPr lang="en-US" dirty="0">
                <a:latin typeface="Times New Roman" panose="02020603050405020304" pitchFamily="18" charset="0"/>
                <a:cs typeface="Times New Roman" panose="02020603050405020304" pitchFamily="18" charset="0"/>
                <a:sym typeface="Symbol" pitchFamily="18" charset="2"/>
              </a:rPr>
            </a:br>
            <a:r>
              <a:rPr lang="en-US" sz="2400" dirty="0">
                <a:solidFill>
                  <a:srgbClr val="4D4D4D"/>
                </a:solidFill>
                <a:latin typeface="Times New Roman" panose="02020603050405020304" pitchFamily="18" charset="0"/>
                <a:cs typeface="Times New Roman" panose="02020603050405020304" pitchFamily="18" charset="0"/>
                <a:sym typeface="Wingdings" pitchFamily="2" charset="2"/>
              </a:rPr>
              <a:t>[Traditionally, f(N) is an estimated cost; so, the smaller f(N), the more promising N]</a:t>
            </a:r>
            <a:br>
              <a:rPr lang="en-US" sz="2400" dirty="0">
                <a:solidFill>
                  <a:srgbClr val="4D4D4D"/>
                </a:solidFill>
                <a:latin typeface="Times New Roman" panose="02020603050405020304" pitchFamily="18" charset="0"/>
                <a:cs typeface="Times New Roman" panose="02020603050405020304" pitchFamily="18" charset="0"/>
                <a:sym typeface="Wingdings" pitchFamily="2" charset="2"/>
              </a:rPr>
            </a:br>
            <a:endParaRPr lang="en-US" sz="1000" dirty="0">
              <a:solidFill>
                <a:srgbClr val="4D4D4D"/>
              </a:solidFill>
              <a:latin typeface="Times New Roman" panose="02020603050405020304" pitchFamily="18" charset="0"/>
              <a:cs typeface="Times New Roman" panose="02020603050405020304" pitchFamily="18" charset="0"/>
              <a:sym typeface="Wingdings" pitchFamily="2" charset="2"/>
            </a:endParaRPr>
          </a:p>
          <a:p>
            <a:pPr eaLnBrk="1" hangingPunct="1">
              <a:lnSpc>
                <a:spcPct val="90000"/>
              </a:lnSpc>
              <a:buClr>
                <a:srgbClr val="0000CC"/>
              </a:buClr>
              <a:buFont typeface="Wingdings" pitchFamily="2" charset="2"/>
              <a:buChar char="§"/>
            </a:pPr>
            <a:r>
              <a:rPr lang="en-US" dirty="0">
                <a:solidFill>
                  <a:srgbClr val="990033"/>
                </a:solidFill>
                <a:latin typeface="Times New Roman" panose="02020603050405020304" pitchFamily="18" charset="0"/>
                <a:cs typeface="Times New Roman" panose="02020603050405020304" pitchFamily="18" charset="0"/>
                <a:sym typeface="Wingdings" pitchFamily="2" charset="2"/>
              </a:rPr>
              <a:t>Best-first search</a:t>
            </a:r>
            <a:r>
              <a:rPr lang="en-US" dirty="0">
                <a:latin typeface="Times New Roman" panose="02020603050405020304" pitchFamily="18" charset="0"/>
                <a:cs typeface="Times New Roman" panose="02020603050405020304" pitchFamily="18" charset="0"/>
                <a:sym typeface="Wingdings" pitchFamily="2" charset="2"/>
              </a:rPr>
              <a:t> </a:t>
            </a:r>
            <a:r>
              <a:rPr lang="en-US" dirty="0">
                <a:latin typeface="Times New Roman" panose="02020603050405020304" pitchFamily="18" charset="0"/>
                <a:cs typeface="Times New Roman" panose="02020603050405020304" pitchFamily="18" charset="0"/>
              </a:rPr>
              <a:t>sorts the FRINGE in increasing f</a:t>
            </a:r>
            <a:r>
              <a:rPr lang="en-US" dirty="0">
                <a:solidFill>
                  <a:srgbClr val="CC6600"/>
                </a:solidFill>
                <a:latin typeface="Times New Roman" panose="02020603050405020304" pitchFamily="18" charset="0"/>
                <a:cs typeface="Times New Roman" panose="02020603050405020304" pitchFamily="18" charset="0"/>
              </a:rPr>
              <a:t> </a:t>
            </a:r>
            <a:br>
              <a:rPr lang="en-US" dirty="0">
                <a:solidFill>
                  <a:srgbClr val="CC6600"/>
                </a:solidFill>
                <a:latin typeface="Times New Roman" panose="02020603050405020304" pitchFamily="18" charset="0"/>
                <a:cs typeface="Times New Roman" panose="02020603050405020304" pitchFamily="18" charset="0"/>
              </a:rPr>
            </a:br>
            <a:r>
              <a:rPr lang="en-US" sz="2400" dirty="0">
                <a:solidFill>
                  <a:srgbClr val="4D4D4D"/>
                </a:solidFill>
                <a:latin typeface="Times New Roman" panose="02020603050405020304" pitchFamily="18" charset="0"/>
                <a:cs typeface="Times New Roman" panose="02020603050405020304" pitchFamily="18" charset="0"/>
              </a:rPr>
              <a:t>[Arbitrary order is assumed among nodes with equal f]</a:t>
            </a:r>
            <a:endParaRPr lang="en-US" sz="2400" dirty="0">
              <a:solidFill>
                <a:srgbClr val="4D4D4D"/>
              </a:solidFill>
              <a:latin typeface="Times New Roman" panose="02020603050405020304" pitchFamily="18" charset="0"/>
              <a:cs typeface="Times New Roman" panose="02020603050405020304" pitchFamily="18" charset="0"/>
              <a:sym typeface="Wingdings" pitchFamily="2" charset="2"/>
            </a:endParaRPr>
          </a:p>
        </p:txBody>
      </p:sp>
      <p:sp>
        <p:nvSpPr>
          <p:cNvPr id="5"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a:xfrm>
            <a:off x="5324203"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3840480" y="365125"/>
            <a:ext cx="7513320" cy="1325563"/>
          </a:xfrm>
        </p:spPr>
        <p:txBody>
          <a:bodyPr/>
          <a:lstStyle/>
          <a:p>
            <a:pPr eaLnBrk="1" hangingPunct="1"/>
            <a:r>
              <a:rPr lang="en-US" sz="4000" b="1" dirty="0">
                <a:solidFill>
                  <a:schemeClr val="accent2"/>
                </a:solidFill>
                <a:latin typeface="Comic Sans MS" pitchFamily="66" charset="0"/>
              </a:rPr>
              <a:t>		Best-First Search</a:t>
            </a:r>
          </a:p>
        </p:txBody>
      </p:sp>
      <p:sp>
        <p:nvSpPr>
          <p:cNvPr id="10244" name="Rectangle 3"/>
          <p:cNvSpPr>
            <a:spLocks noGrp="1" noChangeArrowheads="1"/>
          </p:cNvSpPr>
          <p:nvPr>
            <p:ph type="body" idx="1"/>
          </p:nvPr>
        </p:nvSpPr>
        <p:spPr>
          <a:xfrm>
            <a:off x="3709851" y="1371600"/>
            <a:ext cx="8177348" cy="5257800"/>
          </a:xfrm>
        </p:spPr>
        <p:txBody>
          <a:bodyPr/>
          <a:lstStyle/>
          <a:p>
            <a:pPr eaLnBrk="1" hangingPunct="1">
              <a:lnSpc>
                <a:spcPct val="95000"/>
              </a:lnSpc>
              <a:buClr>
                <a:srgbClr val="0000CC"/>
              </a:buClr>
              <a:buFont typeface="Wingdings" pitchFamily="2" charset="2"/>
              <a:buChar char="§"/>
            </a:pPr>
            <a:r>
              <a:rPr lang="en-US" dirty="0">
                <a:latin typeface="Comic Sans MS" pitchFamily="66" charset="0"/>
              </a:rPr>
              <a:t>It exploits </a:t>
            </a:r>
            <a:r>
              <a:rPr lang="en-US" dirty="0">
                <a:solidFill>
                  <a:srgbClr val="0033CC"/>
                </a:solidFill>
                <a:latin typeface="Comic Sans MS" pitchFamily="66" charset="0"/>
              </a:rPr>
              <a:t>state description</a:t>
            </a:r>
            <a:r>
              <a:rPr lang="en-US" dirty="0">
                <a:latin typeface="Comic Sans MS" pitchFamily="66" charset="0"/>
              </a:rPr>
              <a:t> to estimate how “good” each search node is</a:t>
            </a:r>
          </a:p>
          <a:p>
            <a:pPr eaLnBrk="1" hangingPunct="1">
              <a:lnSpc>
                <a:spcPct val="95000"/>
              </a:lnSpc>
              <a:buClr>
                <a:srgbClr val="0000CC"/>
              </a:buClr>
              <a:buFont typeface="Wingdings" pitchFamily="2" charset="2"/>
              <a:buChar char="§"/>
            </a:pPr>
            <a:endParaRPr lang="en-US" sz="700" dirty="0">
              <a:latin typeface="Comic Sans MS" pitchFamily="66" charset="0"/>
            </a:endParaRPr>
          </a:p>
          <a:p>
            <a:pPr eaLnBrk="1" hangingPunct="1">
              <a:lnSpc>
                <a:spcPct val="90000"/>
              </a:lnSpc>
              <a:buClr>
                <a:srgbClr val="0000CC"/>
              </a:buClr>
              <a:buFont typeface="Wingdings" pitchFamily="2" charset="2"/>
              <a:buChar char="§"/>
            </a:pPr>
            <a:r>
              <a:rPr lang="en-US" dirty="0">
                <a:latin typeface="Comic Sans MS" pitchFamily="66" charset="0"/>
                <a:sym typeface="Wingdings" pitchFamily="2" charset="2"/>
              </a:rPr>
              <a:t>An </a:t>
            </a:r>
            <a:r>
              <a:rPr lang="en-US" dirty="0">
                <a:solidFill>
                  <a:srgbClr val="990033"/>
                </a:solidFill>
                <a:latin typeface="Comic Sans MS" pitchFamily="66" charset="0"/>
                <a:sym typeface="Wingdings" pitchFamily="2" charset="2"/>
              </a:rPr>
              <a:t>evaluation function</a:t>
            </a:r>
            <a:r>
              <a:rPr lang="en-US" dirty="0">
                <a:latin typeface="Comic Sans MS" pitchFamily="66" charset="0"/>
                <a:sym typeface="Wingdings" pitchFamily="2" charset="2"/>
              </a:rPr>
              <a:t> f maps each </a:t>
            </a:r>
            <a:r>
              <a:rPr lang="en-US" dirty="0">
                <a:latin typeface="Comic Sans MS" pitchFamily="66" charset="0"/>
              </a:rPr>
              <a:t>node N of the search tree </a:t>
            </a:r>
            <a:r>
              <a:rPr lang="en-US" dirty="0">
                <a:latin typeface="Comic Sans MS" pitchFamily="66" charset="0"/>
                <a:sym typeface="Wingdings" pitchFamily="2" charset="2"/>
              </a:rPr>
              <a:t>to a real number </a:t>
            </a:r>
            <a:br>
              <a:rPr lang="en-US" dirty="0">
                <a:latin typeface="Comic Sans MS" pitchFamily="66" charset="0"/>
                <a:sym typeface="Wingdings" pitchFamily="2" charset="2"/>
              </a:rPr>
            </a:br>
            <a:r>
              <a:rPr lang="en-US" dirty="0">
                <a:latin typeface="Comic Sans MS" pitchFamily="66" charset="0"/>
                <a:sym typeface="Wingdings" pitchFamily="2" charset="2"/>
              </a:rPr>
              <a:t>f(N) </a:t>
            </a:r>
            <a:r>
              <a:rPr lang="en-US" dirty="0">
                <a:latin typeface="Comic Sans MS" pitchFamily="66" charset="0"/>
                <a:sym typeface="Symbol" pitchFamily="18" charset="2"/>
              </a:rPr>
              <a:t> 0 </a:t>
            </a:r>
            <a:br>
              <a:rPr lang="en-US" dirty="0">
                <a:latin typeface="Comic Sans MS" pitchFamily="66" charset="0"/>
                <a:sym typeface="Symbol" pitchFamily="18" charset="2"/>
              </a:rPr>
            </a:br>
            <a:r>
              <a:rPr lang="en-US" sz="2400" dirty="0">
                <a:solidFill>
                  <a:srgbClr val="4D4D4D"/>
                </a:solidFill>
                <a:latin typeface="Comic Sans MS" pitchFamily="66" charset="0"/>
                <a:sym typeface="Wingdings" pitchFamily="2" charset="2"/>
              </a:rPr>
              <a:t>[Traditionally, f(N) is an estimated cost; so, the smaller f(N), the more promising N]</a:t>
            </a:r>
            <a:br>
              <a:rPr lang="en-US" sz="2400" dirty="0">
                <a:solidFill>
                  <a:srgbClr val="4D4D4D"/>
                </a:solidFill>
                <a:latin typeface="Comic Sans MS" pitchFamily="66" charset="0"/>
                <a:sym typeface="Wingdings" pitchFamily="2" charset="2"/>
              </a:rPr>
            </a:br>
            <a:endParaRPr lang="en-US" sz="1000" dirty="0">
              <a:solidFill>
                <a:srgbClr val="4D4D4D"/>
              </a:solidFill>
              <a:latin typeface="Comic Sans MS" pitchFamily="66" charset="0"/>
              <a:sym typeface="Wingdings" pitchFamily="2" charset="2"/>
            </a:endParaRPr>
          </a:p>
          <a:p>
            <a:pPr eaLnBrk="1" hangingPunct="1">
              <a:lnSpc>
                <a:spcPct val="90000"/>
              </a:lnSpc>
              <a:buClr>
                <a:srgbClr val="0000CC"/>
              </a:buClr>
              <a:buFont typeface="Wingdings" pitchFamily="2" charset="2"/>
              <a:buChar char="§"/>
            </a:pPr>
            <a:r>
              <a:rPr lang="en-US" dirty="0">
                <a:solidFill>
                  <a:srgbClr val="990033"/>
                </a:solidFill>
                <a:latin typeface="Comic Sans MS" pitchFamily="66" charset="0"/>
                <a:sym typeface="Wingdings" pitchFamily="2" charset="2"/>
              </a:rPr>
              <a:t>Best-first search</a:t>
            </a:r>
            <a:r>
              <a:rPr lang="en-US" dirty="0">
                <a:latin typeface="Comic Sans MS" pitchFamily="66" charset="0"/>
                <a:sym typeface="Wingdings" pitchFamily="2" charset="2"/>
              </a:rPr>
              <a:t> </a:t>
            </a:r>
            <a:r>
              <a:rPr lang="en-US" dirty="0">
                <a:latin typeface="Comic Sans MS" pitchFamily="66" charset="0"/>
              </a:rPr>
              <a:t>sorts the FRINGE in increasing f</a:t>
            </a:r>
            <a:r>
              <a:rPr lang="en-US" dirty="0">
                <a:solidFill>
                  <a:srgbClr val="CC6600"/>
                </a:solidFill>
                <a:latin typeface="Comic Sans MS" pitchFamily="66" charset="0"/>
              </a:rPr>
              <a:t> </a:t>
            </a:r>
            <a:br>
              <a:rPr lang="en-US" dirty="0">
                <a:solidFill>
                  <a:srgbClr val="CC6600"/>
                </a:solidFill>
                <a:latin typeface="Comic Sans MS" pitchFamily="66" charset="0"/>
              </a:rPr>
            </a:br>
            <a:r>
              <a:rPr lang="en-US" sz="2400" dirty="0">
                <a:solidFill>
                  <a:srgbClr val="4D4D4D"/>
                </a:solidFill>
                <a:latin typeface="Comic Sans MS" pitchFamily="66" charset="0"/>
              </a:rPr>
              <a:t>[Arbitrary order is assumed among nodes with equal f]</a:t>
            </a:r>
            <a:endParaRPr lang="en-US" sz="2400" dirty="0">
              <a:solidFill>
                <a:srgbClr val="4D4D4D"/>
              </a:solidFill>
              <a:latin typeface="Comic Sans MS" pitchFamily="66" charset="0"/>
              <a:sym typeface="Wingdings" pitchFamily="2" charset="2"/>
            </a:endParaRPr>
          </a:p>
        </p:txBody>
      </p:sp>
      <p:sp>
        <p:nvSpPr>
          <p:cNvPr id="10245" name="Freeform 6"/>
          <p:cNvSpPr>
            <a:spLocks/>
          </p:cNvSpPr>
          <p:nvPr/>
        </p:nvSpPr>
        <p:spPr bwMode="auto">
          <a:xfrm>
            <a:off x="4888412" y="3583577"/>
            <a:ext cx="2844800" cy="1295400"/>
          </a:xfrm>
          <a:custGeom>
            <a:avLst/>
            <a:gdLst>
              <a:gd name="T0" fmla="*/ 2147483647 w 1248"/>
              <a:gd name="T1" fmla="*/ 0 h 1152"/>
              <a:gd name="T2" fmla="*/ 2147483647 w 1248"/>
              <a:gd name="T3" fmla="*/ 2147483647 h 1152"/>
              <a:gd name="T4" fmla="*/ 0 w 1248"/>
              <a:gd name="T5" fmla="*/ 2147483647 h 1152"/>
              <a:gd name="T6" fmla="*/ 0 60000 65536"/>
              <a:gd name="T7" fmla="*/ 0 60000 65536"/>
              <a:gd name="T8" fmla="*/ 0 60000 65536"/>
              <a:gd name="T9" fmla="*/ 0 w 1248"/>
              <a:gd name="T10" fmla="*/ 0 h 1152"/>
              <a:gd name="T11" fmla="*/ 1248 w 1248"/>
              <a:gd name="T12" fmla="*/ 1152 h 1152"/>
            </a:gdLst>
            <a:ahLst/>
            <a:cxnLst>
              <a:cxn ang="T6">
                <a:pos x="T0" y="T1"/>
              </a:cxn>
              <a:cxn ang="T7">
                <a:pos x="T2" y="T3"/>
              </a:cxn>
              <a:cxn ang="T8">
                <a:pos x="T4" y="T5"/>
              </a:cxn>
            </a:cxnLst>
            <a:rect l="T9" t="T10" r="T11" b="T12"/>
            <a:pathLst>
              <a:path w="1248" h="1152">
                <a:moveTo>
                  <a:pt x="1248" y="0"/>
                </a:moveTo>
                <a:cubicBezTo>
                  <a:pt x="1088" y="0"/>
                  <a:pt x="928" y="0"/>
                  <a:pt x="720" y="192"/>
                </a:cubicBezTo>
                <a:cubicBezTo>
                  <a:pt x="512" y="384"/>
                  <a:pt x="256" y="768"/>
                  <a:pt x="0" y="1152"/>
                </a:cubicBezTo>
              </a:path>
            </a:pathLst>
          </a:custGeom>
          <a:noFill/>
          <a:ln w="28575">
            <a:solidFill>
              <a:srgbClr val="0033CC"/>
            </a:solidFill>
            <a:round/>
            <a:headEnd/>
            <a:tailEnd type="triangle" w="med" len="med"/>
          </a:ln>
        </p:spPr>
        <p:txBody>
          <a:bodyPr wrap="none"/>
          <a:lstStyle/>
          <a:p>
            <a:endParaRPr lang="en-US"/>
          </a:p>
        </p:txBody>
      </p:sp>
      <p:sp>
        <p:nvSpPr>
          <p:cNvPr id="10246" name="Freeform 7"/>
          <p:cNvSpPr>
            <a:spLocks/>
          </p:cNvSpPr>
          <p:nvPr/>
        </p:nvSpPr>
        <p:spPr bwMode="auto">
          <a:xfrm>
            <a:off x="5862320" y="1341120"/>
            <a:ext cx="812800" cy="2501900"/>
          </a:xfrm>
          <a:custGeom>
            <a:avLst/>
            <a:gdLst>
              <a:gd name="T0" fmla="*/ 2147483647 w 344"/>
              <a:gd name="T1" fmla="*/ 2147483647 h 1432"/>
              <a:gd name="T2" fmla="*/ 2147483647 w 344"/>
              <a:gd name="T3" fmla="*/ 2147483647 h 1432"/>
              <a:gd name="T4" fmla="*/ 2147483647 w 344"/>
              <a:gd name="T5" fmla="*/ 0 h 1432"/>
              <a:gd name="T6" fmla="*/ 0 60000 65536"/>
              <a:gd name="T7" fmla="*/ 0 60000 65536"/>
              <a:gd name="T8" fmla="*/ 0 60000 65536"/>
              <a:gd name="T9" fmla="*/ 0 w 344"/>
              <a:gd name="T10" fmla="*/ 0 h 1432"/>
              <a:gd name="T11" fmla="*/ 344 w 344"/>
              <a:gd name="T12" fmla="*/ 1432 h 1432"/>
            </a:gdLst>
            <a:ahLst/>
            <a:cxnLst>
              <a:cxn ang="T6">
                <a:pos x="T0" y="T1"/>
              </a:cxn>
              <a:cxn ang="T7">
                <a:pos x="T2" y="T3"/>
              </a:cxn>
              <a:cxn ang="T8">
                <a:pos x="T4" y="T5"/>
              </a:cxn>
            </a:cxnLst>
            <a:rect l="T9" t="T10" r="T11" b="T12"/>
            <a:pathLst>
              <a:path w="344" h="1432">
                <a:moveTo>
                  <a:pt x="344" y="1392"/>
                </a:moveTo>
                <a:cubicBezTo>
                  <a:pt x="228" y="1412"/>
                  <a:pt x="112" y="1432"/>
                  <a:pt x="56" y="1200"/>
                </a:cubicBezTo>
                <a:cubicBezTo>
                  <a:pt x="0" y="968"/>
                  <a:pt x="4" y="484"/>
                  <a:pt x="8" y="0"/>
                </a:cubicBezTo>
              </a:path>
            </a:pathLst>
          </a:custGeom>
          <a:noFill/>
          <a:ln w="28575">
            <a:solidFill>
              <a:srgbClr val="0033CC"/>
            </a:solidFill>
            <a:round/>
            <a:headEnd/>
            <a:tailEnd type="triangle" w="med" len="med"/>
          </a:ln>
        </p:spPr>
        <p:txBody>
          <a:bodyPr wrap="none"/>
          <a:lstStyle/>
          <a:p>
            <a:endParaRPr lang="en-US"/>
          </a:p>
        </p:txBody>
      </p:sp>
      <p:sp>
        <p:nvSpPr>
          <p:cNvPr id="10247" name="Oval 8"/>
          <p:cNvSpPr>
            <a:spLocks noChangeArrowheads="1"/>
          </p:cNvSpPr>
          <p:nvPr/>
        </p:nvSpPr>
        <p:spPr bwMode="auto">
          <a:xfrm>
            <a:off x="5091611" y="703217"/>
            <a:ext cx="1828800" cy="609600"/>
          </a:xfrm>
          <a:prstGeom prst="ellipse">
            <a:avLst/>
          </a:prstGeom>
          <a:noFill/>
          <a:ln w="38100">
            <a:solidFill>
              <a:srgbClr val="0033CC"/>
            </a:solidFill>
            <a:round/>
            <a:headEnd/>
            <a:tailEnd/>
          </a:ln>
        </p:spPr>
        <p:txBody>
          <a:bodyPr wrap="none" anchor="ctr"/>
          <a:lstStyle/>
          <a:p>
            <a:endParaRPr lang="en-US"/>
          </a:p>
        </p:txBody>
      </p:sp>
      <p:sp>
        <p:nvSpPr>
          <p:cNvPr id="10248" name="Oval 9"/>
          <p:cNvSpPr>
            <a:spLocks noChangeArrowheads="1"/>
          </p:cNvSpPr>
          <p:nvPr/>
        </p:nvSpPr>
        <p:spPr bwMode="auto">
          <a:xfrm>
            <a:off x="3524068" y="4591595"/>
            <a:ext cx="1320800" cy="457200"/>
          </a:xfrm>
          <a:prstGeom prst="ellipse">
            <a:avLst/>
          </a:prstGeom>
          <a:noFill/>
          <a:ln w="38100">
            <a:solidFill>
              <a:srgbClr val="0033CC"/>
            </a:solidFill>
            <a:round/>
            <a:headEnd/>
            <a:tailEnd/>
          </a:ln>
        </p:spPr>
        <p:txBody>
          <a:bodyPr wrap="none" anchor="ctr"/>
          <a:lstStyle/>
          <a:p>
            <a:endParaRPr lang="en-US"/>
          </a:p>
        </p:txBody>
      </p:sp>
      <p:sp>
        <p:nvSpPr>
          <p:cNvPr id="396298" name="Text Box 10"/>
          <p:cNvSpPr txBox="1">
            <a:spLocks noChangeArrowheads="1"/>
          </p:cNvSpPr>
          <p:nvPr/>
        </p:nvSpPr>
        <p:spPr bwMode="auto">
          <a:xfrm>
            <a:off x="7746274" y="2453640"/>
            <a:ext cx="4235209" cy="2308324"/>
          </a:xfrm>
          <a:prstGeom prst="rect">
            <a:avLst/>
          </a:prstGeom>
          <a:solidFill>
            <a:srgbClr val="DDDDDD"/>
          </a:solidFill>
          <a:ln w="28575">
            <a:solidFill>
              <a:srgbClr val="0033CC"/>
            </a:solidFill>
            <a:miter lim="800000"/>
            <a:headEnd/>
            <a:tailEnd/>
          </a:ln>
          <a:effectLst>
            <a:outerShdw dist="107763" dir="2700000" algn="ctr" rotWithShape="0">
              <a:schemeClr val="bg2">
                <a:alpha val="50000"/>
              </a:schemeClr>
            </a:outerShdw>
          </a:effectLst>
        </p:spPr>
        <p:txBody>
          <a:bodyPr wrap="square">
            <a:spAutoFit/>
          </a:bodyPr>
          <a:lstStyle/>
          <a:p>
            <a:pPr>
              <a:defRPr/>
            </a:pPr>
            <a:r>
              <a:rPr lang="en-US" sz="2400" dirty="0">
                <a:solidFill>
                  <a:srgbClr val="003399"/>
                </a:solidFill>
                <a:latin typeface="Comic Sans MS" pitchFamily="66" charset="0"/>
                <a:cs typeface="Arial" charset="0"/>
              </a:rPr>
              <a:t>“Best” does not refer to the quality </a:t>
            </a:r>
            <a:br>
              <a:rPr lang="en-US" sz="2400" dirty="0">
                <a:solidFill>
                  <a:srgbClr val="003399"/>
                </a:solidFill>
                <a:latin typeface="Comic Sans MS" pitchFamily="66" charset="0"/>
                <a:cs typeface="Arial" charset="0"/>
              </a:rPr>
            </a:br>
            <a:r>
              <a:rPr lang="en-US" sz="2400" dirty="0">
                <a:solidFill>
                  <a:srgbClr val="003399"/>
                </a:solidFill>
                <a:latin typeface="Comic Sans MS" pitchFamily="66" charset="0"/>
                <a:cs typeface="Arial" charset="0"/>
              </a:rPr>
              <a:t>of the generated path</a:t>
            </a:r>
          </a:p>
          <a:p>
            <a:pPr>
              <a:defRPr/>
            </a:pPr>
            <a:r>
              <a:rPr lang="en-US" sz="2400" dirty="0">
                <a:solidFill>
                  <a:srgbClr val="003399"/>
                </a:solidFill>
                <a:latin typeface="Comic Sans MS" pitchFamily="66" charset="0"/>
                <a:cs typeface="Arial" charset="0"/>
              </a:rPr>
              <a:t>Best-first search does not generate </a:t>
            </a:r>
          </a:p>
          <a:p>
            <a:pPr>
              <a:defRPr/>
            </a:pPr>
            <a:r>
              <a:rPr lang="en-US" sz="2400" dirty="0">
                <a:solidFill>
                  <a:srgbClr val="003399"/>
                </a:solidFill>
                <a:latin typeface="Comic Sans MS" pitchFamily="66" charset="0"/>
                <a:cs typeface="Arial" charset="0"/>
              </a:rPr>
              <a:t>optimal paths in general </a:t>
            </a:r>
          </a:p>
        </p:txBody>
      </p:sp>
      <p:sp>
        <p:nvSpPr>
          <p:cNvPr id="10"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11" name="Footer Placeholder 10"/>
          <p:cNvSpPr>
            <a:spLocks noGrp="1"/>
          </p:cNvSpPr>
          <p:nvPr>
            <p:ph type="ftr" sz="quarter" idx="11"/>
          </p:nvPr>
        </p:nvSpPr>
        <p:spPr>
          <a:xfrm>
            <a:off x="5539740" y="6505938"/>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8"/>
          <p:cNvSpPr>
            <a:spLocks noGrp="1" noChangeArrowheads="1"/>
          </p:cNvSpPr>
          <p:nvPr>
            <p:ph type="body" idx="1"/>
          </p:nvPr>
        </p:nvSpPr>
        <p:spPr>
          <a:xfrm>
            <a:off x="3801290" y="1371600"/>
            <a:ext cx="7984309" cy="5181600"/>
          </a:xfrm>
          <a:noFill/>
        </p:spPr>
        <p:txBody>
          <a:bodyPr/>
          <a:lstStyle/>
          <a:p>
            <a:pPr eaLnBrk="1" hangingPunct="1">
              <a:buClr>
                <a:srgbClr val="0033CC"/>
              </a:buClr>
              <a:buFont typeface="Wingdings" pitchFamily="2" charset="2"/>
              <a:buChar char="§"/>
            </a:pPr>
            <a:r>
              <a:rPr lang="en-US" sz="2800" dirty="0">
                <a:latin typeface="Times New Roman" panose="02020603050405020304" pitchFamily="18" charset="0"/>
                <a:cs typeface="Times New Roman" panose="02020603050405020304" pitchFamily="18" charset="0"/>
              </a:rPr>
              <a:t>Typically, f(N) estimates:</a:t>
            </a:r>
          </a:p>
          <a:p>
            <a:pPr lvl="1" eaLnBrk="1" hangingPunct="1">
              <a:buClr>
                <a:srgbClr val="0033CC"/>
              </a:buClr>
              <a:buFontTx/>
              <a:buChar char="•"/>
            </a:pPr>
            <a:r>
              <a:rPr lang="en-US" sz="2400" dirty="0">
                <a:latin typeface="Times New Roman" panose="02020603050405020304" pitchFamily="18" charset="0"/>
                <a:cs typeface="Times New Roman" panose="02020603050405020304" pitchFamily="18" charset="0"/>
              </a:rPr>
              <a:t>either the </a:t>
            </a:r>
            <a:r>
              <a:rPr lang="en-US" sz="2400" dirty="0">
                <a:solidFill>
                  <a:srgbClr val="0033CC"/>
                </a:solidFill>
                <a:latin typeface="Times New Roman" panose="02020603050405020304" pitchFamily="18" charset="0"/>
                <a:cs typeface="Times New Roman" panose="02020603050405020304" pitchFamily="18" charset="0"/>
              </a:rPr>
              <a:t>cost of a solution path through N</a:t>
            </a:r>
          </a:p>
          <a:p>
            <a:pPr lvl="2" eaLnBrk="1" hangingPunct="1">
              <a:buClr>
                <a:srgbClr val="0033CC"/>
              </a:buClr>
              <a:buFontTx/>
              <a:buNone/>
            </a:pPr>
            <a:r>
              <a:rPr lang="en-US" sz="2000" dirty="0">
                <a:latin typeface="Times New Roman" panose="02020603050405020304" pitchFamily="18" charset="0"/>
                <a:cs typeface="Times New Roman" panose="02020603050405020304" pitchFamily="18" charset="0"/>
              </a:rPr>
              <a:t>Then f(N) = g(N) + h(N), where</a:t>
            </a:r>
          </a:p>
          <a:p>
            <a:pPr lvl="3" eaLnBrk="1" hangingPunct="1">
              <a:buClr>
                <a:srgbClr val="0033CC"/>
              </a:buClr>
              <a:buFont typeface="Comic Sans MS" pitchFamily="66" charset="0"/>
              <a:buChar char="–"/>
            </a:pPr>
            <a:r>
              <a:rPr lang="en-US" sz="1800" dirty="0">
                <a:latin typeface="Times New Roman" panose="02020603050405020304" pitchFamily="18" charset="0"/>
                <a:cs typeface="Times New Roman" panose="02020603050405020304" pitchFamily="18" charset="0"/>
              </a:rPr>
              <a:t>g(N) is the cost of the path from the initial node to N</a:t>
            </a:r>
          </a:p>
          <a:p>
            <a:pPr lvl="3" eaLnBrk="1" hangingPunct="1">
              <a:buClr>
                <a:srgbClr val="0033CC"/>
              </a:buClr>
              <a:buFont typeface="Comic Sans MS" pitchFamily="66" charset="0"/>
              <a:buChar char="–"/>
            </a:pPr>
            <a:r>
              <a:rPr lang="en-US" sz="1800" dirty="0">
                <a:latin typeface="Times New Roman" panose="02020603050405020304" pitchFamily="18" charset="0"/>
                <a:cs typeface="Times New Roman" panose="02020603050405020304" pitchFamily="18" charset="0"/>
              </a:rPr>
              <a:t>h(N) is an estimate of the cost of a path from N to a goal node</a:t>
            </a:r>
          </a:p>
          <a:p>
            <a:pPr lvl="1" eaLnBrk="1" hangingPunct="1">
              <a:buClr>
                <a:srgbClr val="0033CC"/>
              </a:buClr>
              <a:buFontTx/>
              <a:buChar char="•"/>
            </a:pPr>
            <a:r>
              <a:rPr lang="en-US" sz="2400" dirty="0">
                <a:latin typeface="Times New Roman" panose="02020603050405020304" pitchFamily="18" charset="0"/>
                <a:cs typeface="Times New Roman" panose="02020603050405020304" pitchFamily="18" charset="0"/>
              </a:rPr>
              <a:t>or the </a:t>
            </a:r>
            <a:r>
              <a:rPr lang="en-US" sz="2400" dirty="0">
                <a:solidFill>
                  <a:srgbClr val="0033CC"/>
                </a:solidFill>
                <a:latin typeface="Times New Roman" panose="02020603050405020304" pitchFamily="18" charset="0"/>
                <a:cs typeface="Times New Roman" panose="02020603050405020304" pitchFamily="18" charset="0"/>
              </a:rPr>
              <a:t>cost of a path from N to a goal node</a:t>
            </a:r>
          </a:p>
          <a:p>
            <a:pPr lvl="2" eaLnBrk="1" hangingPunct="1">
              <a:buClr>
                <a:srgbClr val="0033CC"/>
              </a:buClr>
              <a:buFontTx/>
              <a:buNone/>
            </a:pPr>
            <a:r>
              <a:rPr lang="en-US" sz="2000" dirty="0">
                <a:latin typeface="Times New Roman" panose="02020603050405020304" pitchFamily="18" charset="0"/>
                <a:cs typeface="Times New Roman" panose="02020603050405020304" pitchFamily="18" charset="0"/>
              </a:rPr>
              <a:t>Then f(N) = h(N)      </a:t>
            </a:r>
            <a:r>
              <a:rPr lang="en-US" sz="2000" dirty="0">
                <a:latin typeface="Times New Roman" panose="02020603050405020304" pitchFamily="18" charset="0"/>
                <a:cs typeface="Times New Roman" panose="02020603050405020304" pitchFamily="18" charset="0"/>
                <a:sym typeface="Wingdings" pitchFamily="2" charset="2"/>
              </a:rPr>
              <a:t>   </a:t>
            </a:r>
            <a:r>
              <a:rPr lang="en-US" sz="2000" dirty="0">
                <a:solidFill>
                  <a:srgbClr val="990033"/>
                </a:solidFill>
                <a:latin typeface="Times New Roman" panose="02020603050405020304" pitchFamily="18" charset="0"/>
                <a:cs typeface="Times New Roman" panose="02020603050405020304" pitchFamily="18" charset="0"/>
                <a:sym typeface="Wingdings" pitchFamily="2" charset="2"/>
              </a:rPr>
              <a:t>Greedy best-search</a:t>
            </a:r>
            <a:endParaRPr lang="en-US" sz="2000" dirty="0">
              <a:solidFill>
                <a:srgbClr val="990033"/>
              </a:solidFill>
              <a:latin typeface="Times New Roman" panose="02020603050405020304" pitchFamily="18" charset="0"/>
              <a:cs typeface="Times New Roman" panose="02020603050405020304" pitchFamily="18" charset="0"/>
            </a:endParaRPr>
          </a:p>
          <a:p>
            <a:pPr eaLnBrk="1" hangingPunct="1">
              <a:buClr>
                <a:srgbClr val="0033CC"/>
              </a:buClr>
              <a:buFont typeface="Wingdings" pitchFamily="2" charset="2"/>
              <a:buChar char="§"/>
            </a:pPr>
            <a:endParaRPr lang="en-US" sz="2800" dirty="0">
              <a:latin typeface="Times New Roman" panose="02020603050405020304" pitchFamily="18" charset="0"/>
              <a:cs typeface="Times New Roman" panose="02020603050405020304" pitchFamily="18" charset="0"/>
            </a:endParaRPr>
          </a:p>
          <a:p>
            <a:pPr eaLnBrk="1" hangingPunct="1">
              <a:buClr>
                <a:srgbClr val="0033CC"/>
              </a:buClr>
              <a:buFont typeface="Wingdings" pitchFamily="2" charset="2"/>
              <a:buChar char="§"/>
            </a:pPr>
            <a:r>
              <a:rPr lang="en-US" sz="2800" dirty="0">
                <a:latin typeface="Times New Roman" panose="02020603050405020304" pitchFamily="18" charset="0"/>
                <a:cs typeface="Times New Roman" panose="02020603050405020304" pitchFamily="18" charset="0"/>
              </a:rPr>
              <a:t>But there are no limitations on f. Any function of your choice is acceptable. </a:t>
            </a:r>
            <a:br>
              <a:rPr lang="en-US" sz="2800" dirty="0">
                <a:latin typeface="Times New Roman" panose="02020603050405020304" pitchFamily="18" charset="0"/>
                <a:cs typeface="Times New Roman" panose="02020603050405020304" pitchFamily="18" charset="0"/>
              </a:rPr>
            </a:br>
            <a:r>
              <a:rPr lang="en-US" sz="2800" dirty="0">
                <a:solidFill>
                  <a:srgbClr val="4D4D4D"/>
                </a:solidFill>
                <a:latin typeface="Times New Roman" panose="02020603050405020304" pitchFamily="18" charset="0"/>
                <a:cs typeface="Times New Roman" panose="02020603050405020304" pitchFamily="18" charset="0"/>
              </a:rPr>
              <a:t>But will it help the search algorithm?</a:t>
            </a:r>
            <a:br>
              <a:rPr lang="en-US" sz="2800" dirty="0">
                <a:latin typeface="Comic Sans MS" pitchFamily="66" charset="0"/>
              </a:rPr>
            </a:br>
            <a:endParaRPr lang="en-US" sz="2800" dirty="0">
              <a:latin typeface="Comic Sans MS" pitchFamily="66" charset="0"/>
            </a:endParaRPr>
          </a:p>
        </p:txBody>
      </p:sp>
      <p:sp>
        <p:nvSpPr>
          <p:cNvPr id="11268" name="Text Box 9"/>
          <p:cNvSpPr>
            <a:spLocks noGrp="1" noChangeArrowheads="1"/>
          </p:cNvSpPr>
          <p:nvPr>
            <p:ph type="title"/>
          </p:nvPr>
        </p:nvSpPr>
        <p:spPr>
          <a:xfrm>
            <a:off x="3866606" y="365125"/>
            <a:ext cx="7487194" cy="1325563"/>
          </a:xfrm>
          <a:noFill/>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How to construct f?</a:t>
            </a: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2"/>
          <p:cNvSpPr>
            <a:spLocks noGrp="1" noChangeArrowheads="1"/>
          </p:cNvSpPr>
          <p:nvPr>
            <p:ph type="body" idx="1"/>
          </p:nvPr>
        </p:nvSpPr>
        <p:spPr>
          <a:xfrm>
            <a:off x="3644536" y="1371600"/>
            <a:ext cx="8141063" cy="5181600"/>
          </a:xfrm>
          <a:noFill/>
        </p:spPr>
        <p:txBody>
          <a:bodyPr/>
          <a:lstStyle/>
          <a:p>
            <a:pPr eaLnBrk="1" hangingPunct="1">
              <a:buClr>
                <a:srgbClr val="0033CC"/>
              </a:buClr>
              <a:buFont typeface="Wingdings" pitchFamily="2" charset="2"/>
              <a:buChar char="§"/>
            </a:pPr>
            <a:r>
              <a:rPr lang="en-US" sz="2800" dirty="0">
                <a:latin typeface="Comic Sans MS" pitchFamily="66" charset="0"/>
              </a:rPr>
              <a:t>Typically, f(N) estimates:</a:t>
            </a:r>
          </a:p>
          <a:p>
            <a:pPr lvl="1" eaLnBrk="1" hangingPunct="1">
              <a:buClr>
                <a:srgbClr val="0033CC"/>
              </a:buClr>
              <a:buFontTx/>
              <a:buChar char="•"/>
            </a:pPr>
            <a:r>
              <a:rPr lang="en-US" sz="2400" dirty="0">
                <a:latin typeface="Comic Sans MS" pitchFamily="66" charset="0"/>
              </a:rPr>
              <a:t>either the </a:t>
            </a:r>
            <a:r>
              <a:rPr lang="en-US" sz="2400" dirty="0">
                <a:solidFill>
                  <a:srgbClr val="0033CC"/>
                </a:solidFill>
                <a:latin typeface="Comic Sans MS" pitchFamily="66" charset="0"/>
              </a:rPr>
              <a:t>cost of a solution path through N</a:t>
            </a:r>
          </a:p>
          <a:p>
            <a:pPr lvl="2" eaLnBrk="1" hangingPunct="1">
              <a:buClr>
                <a:srgbClr val="0033CC"/>
              </a:buClr>
              <a:buFontTx/>
              <a:buNone/>
            </a:pPr>
            <a:r>
              <a:rPr lang="en-US" sz="2000" dirty="0">
                <a:latin typeface="Comic Sans MS" pitchFamily="66" charset="0"/>
              </a:rPr>
              <a:t>Then f(N) = g(N) + </a:t>
            </a:r>
            <a:r>
              <a:rPr lang="en-US" sz="2000" dirty="0">
                <a:solidFill>
                  <a:srgbClr val="990000"/>
                </a:solidFill>
                <a:latin typeface="Comic Sans MS" pitchFamily="66" charset="0"/>
              </a:rPr>
              <a:t>h(N)</a:t>
            </a:r>
            <a:r>
              <a:rPr lang="en-US" sz="2000" dirty="0">
                <a:latin typeface="Comic Sans MS" pitchFamily="66" charset="0"/>
              </a:rPr>
              <a:t>, where</a:t>
            </a:r>
          </a:p>
          <a:p>
            <a:pPr lvl="3" eaLnBrk="1" hangingPunct="1">
              <a:buClr>
                <a:srgbClr val="0033CC"/>
              </a:buClr>
              <a:buFont typeface="Comic Sans MS" pitchFamily="66" charset="0"/>
              <a:buChar char="–"/>
            </a:pPr>
            <a:r>
              <a:rPr lang="en-US" sz="1800" dirty="0">
                <a:latin typeface="Comic Sans MS" pitchFamily="66" charset="0"/>
              </a:rPr>
              <a:t>g(N) is the cost of the path from the initial node to N</a:t>
            </a:r>
          </a:p>
          <a:p>
            <a:pPr lvl="3" eaLnBrk="1" hangingPunct="1">
              <a:buClr>
                <a:srgbClr val="0033CC"/>
              </a:buClr>
              <a:buFont typeface="Comic Sans MS" pitchFamily="66" charset="0"/>
              <a:buChar char="–"/>
            </a:pPr>
            <a:r>
              <a:rPr lang="en-US" sz="1800" dirty="0">
                <a:latin typeface="Comic Sans MS" pitchFamily="66" charset="0"/>
              </a:rPr>
              <a:t>h(N) is an estimate of the cost of a path from N to a goal node</a:t>
            </a:r>
          </a:p>
          <a:p>
            <a:pPr lvl="1" eaLnBrk="1" hangingPunct="1">
              <a:buClr>
                <a:srgbClr val="0033CC"/>
              </a:buClr>
              <a:buFontTx/>
              <a:buChar char="•"/>
            </a:pPr>
            <a:r>
              <a:rPr lang="en-US" sz="2400" dirty="0">
                <a:latin typeface="Comic Sans MS" pitchFamily="66" charset="0"/>
              </a:rPr>
              <a:t>or the </a:t>
            </a:r>
            <a:r>
              <a:rPr lang="en-US" sz="2400" dirty="0">
                <a:solidFill>
                  <a:srgbClr val="0033CC"/>
                </a:solidFill>
                <a:latin typeface="Comic Sans MS" pitchFamily="66" charset="0"/>
              </a:rPr>
              <a:t>cost of a path from N to a goal node</a:t>
            </a:r>
          </a:p>
          <a:p>
            <a:pPr lvl="2" eaLnBrk="1" hangingPunct="1">
              <a:buClr>
                <a:srgbClr val="0033CC"/>
              </a:buClr>
              <a:buFontTx/>
              <a:buNone/>
            </a:pPr>
            <a:r>
              <a:rPr lang="en-US" sz="2000" dirty="0">
                <a:latin typeface="Comic Sans MS" pitchFamily="66" charset="0"/>
              </a:rPr>
              <a:t>Then f(N) = </a:t>
            </a:r>
            <a:r>
              <a:rPr lang="en-US" sz="2000" dirty="0">
                <a:solidFill>
                  <a:srgbClr val="990000"/>
                </a:solidFill>
                <a:latin typeface="Comic Sans MS" pitchFamily="66" charset="0"/>
              </a:rPr>
              <a:t>h(N)</a:t>
            </a:r>
          </a:p>
          <a:p>
            <a:pPr eaLnBrk="1" hangingPunct="1">
              <a:buClr>
                <a:srgbClr val="0033CC"/>
              </a:buClr>
              <a:buFont typeface="Wingdings" pitchFamily="2" charset="2"/>
              <a:buChar char="§"/>
            </a:pPr>
            <a:endParaRPr lang="en-US" sz="2800" dirty="0">
              <a:latin typeface="Comic Sans MS" pitchFamily="66" charset="0"/>
            </a:endParaRPr>
          </a:p>
          <a:p>
            <a:pPr eaLnBrk="1" hangingPunct="1">
              <a:buClr>
                <a:srgbClr val="0033CC"/>
              </a:buClr>
              <a:buFont typeface="Wingdings" pitchFamily="2" charset="2"/>
              <a:buChar char="§"/>
            </a:pPr>
            <a:r>
              <a:rPr lang="en-US" sz="2800" dirty="0">
                <a:latin typeface="Comic Sans MS" pitchFamily="66" charset="0"/>
              </a:rPr>
              <a:t>But there are no limitations on f. Any function of your choice is acceptable. </a:t>
            </a:r>
            <a:br>
              <a:rPr lang="en-US" sz="2800" dirty="0">
                <a:latin typeface="Comic Sans MS" pitchFamily="66" charset="0"/>
              </a:rPr>
            </a:br>
            <a:r>
              <a:rPr lang="en-US" sz="2800" dirty="0">
                <a:solidFill>
                  <a:srgbClr val="4D4D4D"/>
                </a:solidFill>
                <a:latin typeface="Comic Sans MS" pitchFamily="66" charset="0"/>
              </a:rPr>
              <a:t>But will it help the search algorithm?</a:t>
            </a:r>
            <a:br>
              <a:rPr lang="en-US" sz="2800" dirty="0">
                <a:latin typeface="Comic Sans MS" pitchFamily="66" charset="0"/>
              </a:rPr>
            </a:br>
            <a:endParaRPr lang="en-US" sz="2800" dirty="0">
              <a:latin typeface="Comic Sans MS" pitchFamily="66" charset="0"/>
            </a:endParaRPr>
          </a:p>
        </p:txBody>
      </p:sp>
      <p:sp>
        <p:nvSpPr>
          <p:cNvPr id="12292" name="Text Box 3"/>
          <p:cNvSpPr>
            <a:spLocks noGrp="1" noChangeArrowheads="1"/>
          </p:cNvSpPr>
          <p:nvPr>
            <p:ph type="title"/>
          </p:nvPr>
        </p:nvSpPr>
        <p:spPr>
          <a:xfrm>
            <a:off x="3814354" y="365125"/>
            <a:ext cx="7539446" cy="1325563"/>
          </a:xfrm>
          <a:noFill/>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How to construct f?</a:t>
            </a:r>
          </a:p>
        </p:txBody>
      </p:sp>
      <p:sp>
        <p:nvSpPr>
          <p:cNvPr id="12293" name="Text Box 4"/>
          <p:cNvSpPr txBox="1">
            <a:spLocks noChangeArrowheads="1"/>
          </p:cNvSpPr>
          <p:nvPr/>
        </p:nvSpPr>
        <p:spPr bwMode="auto">
          <a:xfrm>
            <a:off x="8238310" y="3831771"/>
            <a:ext cx="3684022" cy="584775"/>
          </a:xfrm>
          <a:prstGeom prst="rect">
            <a:avLst/>
          </a:prstGeom>
          <a:solidFill>
            <a:srgbClr val="FFFFCC"/>
          </a:solidFill>
          <a:ln w="9525">
            <a:noFill/>
            <a:miter lim="800000"/>
            <a:headEnd/>
            <a:tailEnd/>
          </a:ln>
        </p:spPr>
        <p:txBody>
          <a:bodyPr wrap="none">
            <a:spAutoFit/>
          </a:bodyPr>
          <a:lstStyle/>
          <a:p>
            <a:r>
              <a:rPr lang="en-US" sz="3200" dirty="0">
                <a:solidFill>
                  <a:srgbClr val="990000"/>
                </a:solidFill>
                <a:latin typeface="Comic Sans MS" pitchFamily="66" charset="0"/>
              </a:rPr>
              <a:t>Heuristic function</a:t>
            </a:r>
          </a:p>
        </p:txBody>
      </p:sp>
      <p:sp>
        <p:nvSpPr>
          <p:cNvPr id="12294" name="Freeform 5"/>
          <p:cNvSpPr>
            <a:spLocks/>
          </p:cNvSpPr>
          <p:nvPr/>
        </p:nvSpPr>
        <p:spPr bwMode="auto">
          <a:xfrm>
            <a:off x="6334034" y="4049486"/>
            <a:ext cx="1930400" cy="482600"/>
          </a:xfrm>
          <a:custGeom>
            <a:avLst/>
            <a:gdLst>
              <a:gd name="T0" fmla="*/ 2147483647 w 912"/>
              <a:gd name="T1" fmla="*/ 2147483647 h 304"/>
              <a:gd name="T2" fmla="*/ 2147483647 w 912"/>
              <a:gd name="T3" fmla="*/ 2147483647 h 304"/>
              <a:gd name="T4" fmla="*/ 0 w 912"/>
              <a:gd name="T5" fmla="*/ 0 h 304"/>
              <a:gd name="T6" fmla="*/ 0 60000 65536"/>
              <a:gd name="T7" fmla="*/ 0 60000 65536"/>
              <a:gd name="T8" fmla="*/ 0 60000 65536"/>
              <a:gd name="T9" fmla="*/ 0 w 912"/>
              <a:gd name="T10" fmla="*/ 0 h 304"/>
              <a:gd name="T11" fmla="*/ 912 w 912"/>
              <a:gd name="T12" fmla="*/ 304 h 304"/>
            </a:gdLst>
            <a:ahLst/>
            <a:cxnLst>
              <a:cxn ang="T6">
                <a:pos x="T0" y="T1"/>
              </a:cxn>
              <a:cxn ang="T7">
                <a:pos x="T2" y="T3"/>
              </a:cxn>
              <a:cxn ang="T8">
                <a:pos x="T4" y="T5"/>
              </a:cxn>
            </a:cxnLst>
            <a:rect l="T9" t="T10" r="T11" b="T12"/>
            <a:pathLst>
              <a:path w="912" h="304">
                <a:moveTo>
                  <a:pt x="912" y="96"/>
                </a:moveTo>
                <a:cubicBezTo>
                  <a:pt x="748" y="200"/>
                  <a:pt x="584" y="304"/>
                  <a:pt x="432" y="288"/>
                </a:cubicBezTo>
                <a:cubicBezTo>
                  <a:pt x="280" y="272"/>
                  <a:pt x="140" y="136"/>
                  <a:pt x="0" y="0"/>
                </a:cubicBezTo>
              </a:path>
            </a:pathLst>
          </a:custGeom>
          <a:noFill/>
          <a:ln w="9525">
            <a:solidFill>
              <a:srgbClr val="990000"/>
            </a:solidFill>
            <a:round/>
            <a:headEnd/>
            <a:tailEnd type="triangle" w="med" len="med"/>
          </a:ln>
        </p:spPr>
        <p:txBody>
          <a:bodyPr wrap="none"/>
          <a:lstStyle/>
          <a:p>
            <a:endParaRPr lang="en-US"/>
          </a:p>
        </p:txBody>
      </p:sp>
      <p:sp>
        <p:nvSpPr>
          <p:cNvPr id="12295" name="Freeform 6"/>
          <p:cNvSpPr>
            <a:spLocks/>
          </p:cNvSpPr>
          <p:nvPr/>
        </p:nvSpPr>
        <p:spPr bwMode="auto">
          <a:xfrm>
            <a:off x="7130868" y="2444932"/>
            <a:ext cx="1016000" cy="1892300"/>
          </a:xfrm>
          <a:custGeom>
            <a:avLst/>
            <a:gdLst>
              <a:gd name="T0" fmla="*/ 2147483647 w 496"/>
              <a:gd name="T1" fmla="*/ 2147483647 h 1240"/>
              <a:gd name="T2" fmla="*/ 2147483647 w 496"/>
              <a:gd name="T3" fmla="*/ 2147483647 h 1240"/>
              <a:gd name="T4" fmla="*/ 2147483647 w 496"/>
              <a:gd name="T5" fmla="*/ 2147483647 h 1240"/>
              <a:gd name="T6" fmla="*/ 2147483647 w 496"/>
              <a:gd name="T7" fmla="*/ 0 h 1240"/>
              <a:gd name="T8" fmla="*/ 0 60000 65536"/>
              <a:gd name="T9" fmla="*/ 0 60000 65536"/>
              <a:gd name="T10" fmla="*/ 0 60000 65536"/>
              <a:gd name="T11" fmla="*/ 0 60000 65536"/>
              <a:gd name="T12" fmla="*/ 0 w 496"/>
              <a:gd name="T13" fmla="*/ 0 h 1240"/>
              <a:gd name="T14" fmla="*/ 496 w 496"/>
              <a:gd name="T15" fmla="*/ 1240 h 1240"/>
            </a:gdLst>
            <a:ahLst/>
            <a:cxnLst>
              <a:cxn ang="T8">
                <a:pos x="T0" y="T1"/>
              </a:cxn>
              <a:cxn ang="T9">
                <a:pos x="T2" y="T3"/>
              </a:cxn>
              <a:cxn ang="T10">
                <a:pos x="T4" y="T5"/>
              </a:cxn>
              <a:cxn ang="T11">
                <a:pos x="T6" y="T7"/>
              </a:cxn>
            </a:cxnLst>
            <a:rect l="T12" t="T13" r="T14" b="T15"/>
            <a:pathLst>
              <a:path w="496" h="1240">
                <a:moveTo>
                  <a:pt x="496" y="1056"/>
                </a:moveTo>
                <a:cubicBezTo>
                  <a:pt x="344" y="1148"/>
                  <a:pt x="192" y="1240"/>
                  <a:pt x="112" y="1104"/>
                </a:cubicBezTo>
                <a:cubicBezTo>
                  <a:pt x="32" y="968"/>
                  <a:pt x="32" y="424"/>
                  <a:pt x="16" y="240"/>
                </a:cubicBezTo>
                <a:cubicBezTo>
                  <a:pt x="0" y="56"/>
                  <a:pt x="8" y="28"/>
                  <a:pt x="16" y="0"/>
                </a:cubicBezTo>
              </a:path>
            </a:pathLst>
          </a:custGeom>
          <a:noFill/>
          <a:ln w="9525">
            <a:solidFill>
              <a:srgbClr val="990000"/>
            </a:solidFill>
            <a:round/>
            <a:headEnd/>
            <a:tailEnd type="triangle" w="med" len="med"/>
          </a:ln>
        </p:spPr>
        <p:txBody>
          <a:bodyPr wrap="none"/>
          <a:lstStyle/>
          <a:p>
            <a:endParaRPr lang="en-US"/>
          </a:p>
        </p:txBody>
      </p:sp>
      <p:sp>
        <p:nvSpPr>
          <p:cNvPr id="8"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3461657" y="1295400"/>
            <a:ext cx="8019142" cy="5410200"/>
          </a:xfrm>
        </p:spPr>
        <p:txBody>
          <a:bodyPr/>
          <a:lstStyle/>
          <a:p>
            <a:pPr eaLnBrk="1" hangingPunct="1">
              <a:lnSpc>
                <a:spcPct val="90000"/>
              </a:lnSpc>
              <a:buClr>
                <a:srgbClr val="0000CC"/>
              </a:buClr>
              <a:buFont typeface="Wingdings" pitchFamily="2" charset="2"/>
              <a:buChar char="§"/>
            </a:pPr>
            <a:r>
              <a:rPr lang="en-US" sz="2800" dirty="0">
                <a:latin typeface="Times New Roman" panose="02020603050405020304" pitchFamily="18" charset="0"/>
                <a:cs typeface="Times New Roman" panose="02020603050405020304" pitchFamily="18" charset="0"/>
              </a:rPr>
              <a:t>The </a:t>
            </a:r>
            <a:r>
              <a:rPr lang="en-US" sz="2800" dirty="0">
                <a:solidFill>
                  <a:srgbClr val="990033"/>
                </a:solidFill>
                <a:latin typeface="Times New Roman" panose="02020603050405020304" pitchFamily="18" charset="0"/>
                <a:cs typeface="Times New Roman" panose="02020603050405020304" pitchFamily="18" charset="0"/>
              </a:rPr>
              <a:t>heuristic function</a:t>
            </a:r>
            <a:r>
              <a:rPr lang="en-US" sz="2800" dirty="0">
                <a:latin typeface="Times New Roman" panose="02020603050405020304" pitchFamily="18" charset="0"/>
                <a:cs typeface="Times New Roman" panose="02020603050405020304" pitchFamily="18" charset="0"/>
              </a:rPr>
              <a:t> h(N) </a:t>
            </a:r>
            <a:r>
              <a:rPr lang="en-US" sz="2800" dirty="0">
                <a:latin typeface="Times New Roman" panose="02020603050405020304" pitchFamily="18" charset="0"/>
                <a:cs typeface="Times New Roman" panose="02020603050405020304" pitchFamily="18" charset="0"/>
                <a:sym typeface="Symbol" pitchFamily="18" charset="2"/>
              </a:rPr>
              <a:t> </a:t>
            </a:r>
            <a:r>
              <a:rPr lang="en-US" sz="2800" dirty="0">
                <a:latin typeface="Times New Roman" panose="02020603050405020304" pitchFamily="18" charset="0"/>
                <a:cs typeface="Times New Roman" panose="02020603050405020304" pitchFamily="18" charset="0"/>
              </a:rPr>
              <a:t>0 estimates the cost to go from </a:t>
            </a:r>
            <a:r>
              <a:rPr lang="en-US" sz="2400" dirty="0">
                <a:latin typeface="Times New Roman" panose="02020603050405020304" pitchFamily="18" charset="0"/>
                <a:cs typeface="Times New Roman" panose="02020603050405020304" pitchFamily="18" charset="0"/>
              </a:rPr>
              <a:t>STATE</a:t>
            </a:r>
            <a:r>
              <a:rPr lang="en-US" sz="2800" dirty="0">
                <a:latin typeface="Times New Roman" panose="02020603050405020304" pitchFamily="18" charset="0"/>
                <a:cs typeface="Times New Roman" panose="02020603050405020304" pitchFamily="18" charset="0"/>
              </a:rPr>
              <a:t>(N) to a goal state </a:t>
            </a:r>
            <a:br>
              <a:rPr lang="en-US" sz="2800" dirty="0">
                <a:latin typeface="Times New Roman" panose="02020603050405020304" pitchFamily="18" charset="0"/>
                <a:cs typeface="Times New Roman" panose="02020603050405020304" pitchFamily="18" charset="0"/>
              </a:rPr>
            </a:br>
            <a:br>
              <a:rPr lang="en-US" sz="10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Its value is </a:t>
            </a:r>
            <a:r>
              <a:rPr lang="en-US" sz="2800" b="1" dirty="0">
                <a:latin typeface="Times New Roman" panose="02020603050405020304" pitchFamily="18" charset="0"/>
                <a:cs typeface="Times New Roman" panose="02020603050405020304" pitchFamily="18" charset="0"/>
              </a:rPr>
              <a:t>independent of the current search tree</a:t>
            </a:r>
            <a:r>
              <a:rPr lang="en-US" sz="2800" dirty="0">
                <a:latin typeface="Times New Roman" panose="02020603050405020304" pitchFamily="18" charset="0"/>
                <a:cs typeface="Times New Roman" panose="02020603050405020304" pitchFamily="18" charset="0"/>
              </a:rPr>
              <a:t>; it depends only on STATE(N) and the goal test GOAL?</a:t>
            </a:r>
            <a:br>
              <a:rPr lang="en-US" sz="2800"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Char char="§"/>
            </a:pPr>
            <a:r>
              <a:rPr lang="en-US" sz="2800" dirty="0">
                <a:latin typeface="Times New Roman" panose="02020603050405020304" pitchFamily="18" charset="0"/>
                <a:cs typeface="Times New Roman" panose="02020603050405020304" pitchFamily="18" charset="0"/>
              </a:rPr>
              <a:t>Example:</a:t>
            </a:r>
          </a:p>
          <a:p>
            <a:pPr eaLnBrk="1" hangingPunct="1">
              <a:lnSpc>
                <a:spcPct val="90000"/>
              </a:lnSpc>
              <a:buClr>
                <a:srgbClr val="0000CC"/>
              </a:buClr>
              <a:buFont typeface="Wingdings" pitchFamily="2" charset="2"/>
              <a:buNone/>
            </a:pPr>
            <a:endParaRPr lang="en-US" sz="28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None/>
            </a:pPr>
            <a:endParaRPr lang="en-US" sz="28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None/>
            </a:pPr>
            <a:endParaRPr lang="en-US" sz="16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None/>
            </a:pPr>
            <a:r>
              <a:rPr lang="en-US" sz="28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h</a:t>
            </a:r>
            <a:r>
              <a:rPr lang="en-US" sz="2600" baseline="-25000" dirty="0">
                <a:latin typeface="Times New Roman" panose="02020603050405020304" pitchFamily="18" charset="0"/>
                <a:cs typeface="Times New Roman" panose="02020603050405020304" pitchFamily="18" charset="0"/>
              </a:rPr>
              <a:t>1</a:t>
            </a:r>
            <a:r>
              <a:rPr lang="en-US" sz="2600" dirty="0">
                <a:latin typeface="Times New Roman" panose="02020603050405020304" pitchFamily="18" charset="0"/>
                <a:cs typeface="Times New Roman" panose="02020603050405020304" pitchFamily="18" charset="0"/>
              </a:rPr>
              <a:t>(N)  = number of misplaced numbered tiles = 6</a:t>
            </a:r>
          </a:p>
          <a:p>
            <a:pPr eaLnBrk="1" hangingPunct="1">
              <a:lnSpc>
                <a:spcPct val="90000"/>
              </a:lnSpc>
              <a:buClr>
                <a:srgbClr val="0000CC"/>
              </a:buClr>
              <a:buFont typeface="Wingdings" pitchFamily="2" charset="2"/>
              <a:buNone/>
            </a:pPr>
            <a:r>
              <a:rPr lang="en-US" sz="2800" dirty="0">
                <a:solidFill>
                  <a:srgbClr val="FF0000"/>
                </a:solidFill>
                <a:latin typeface="Times New Roman" panose="02020603050405020304" pitchFamily="18" charset="0"/>
                <a:cs typeface="Times New Roman" panose="02020603050405020304" pitchFamily="18" charset="0"/>
              </a:rPr>
              <a:t>	</a:t>
            </a:r>
            <a:r>
              <a:rPr lang="en-US" sz="2400" dirty="0">
                <a:solidFill>
                  <a:srgbClr val="FF0000"/>
                </a:solidFill>
                <a:latin typeface="Times New Roman" panose="02020603050405020304" pitchFamily="18" charset="0"/>
                <a:cs typeface="Times New Roman" panose="02020603050405020304" pitchFamily="18" charset="0"/>
              </a:rPr>
              <a:t>[Why is it an estimate of the distance to the goal?]</a:t>
            </a:r>
          </a:p>
          <a:p>
            <a:pPr eaLnBrk="1" hangingPunct="1">
              <a:lnSpc>
                <a:spcPct val="90000"/>
              </a:lnSpc>
              <a:spcBef>
                <a:spcPct val="0"/>
              </a:spcBef>
              <a:buFontTx/>
              <a:buNone/>
            </a:pPr>
            <a:endParaRPr lang="en-US" sz="2400" dirty="0">
              <a:solidFill>
                <a:schemeClr val="bg2"/>
              </a:solidFill>
              <a:latin typeface="Comic Sans MS" pitchFamily="66" charset="0"/>
            </a:endParaRPr>
          </a:p>
        </p:txBody>
      </p:sp>
      <p:sp>
        <p:nvSpPr>
          <p:cNvPr id="13316" name="Rectangle 2"/>
          <p:cNvSpPr>
            <a:spLocks noGrp="1" noChangeArrowheads="1"/>
          </p:cNvSpPr>
          <p:nvPr>
            <p:ph type="title"/>
          </p:nvPr>
        </p:nvSpPr>
        <p:spPr>
          <a:xfrm>
            <a:off x="3200400" y="365126"/>
            <a:ext cx="8153400" cy="810532"/>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Heuristic Function</a:t>
            </a:r>
          </a:p>
        </p:txBody>
      </p:sp>
      <p:grpSp>
        <p:nvGrpSpPr>
          <p:cNvPr id="2" name="Group 104"/>
          <p:cNvGrpSpPr>
            <a:grpSpLocks/>
          </p:cNvGrpSpPr>
          <p:nvPr/>
        </p:nvGrpSpPr>
        <p:grpSpPr bwMode="auto">
          <a:xfrm>
            <a:off x="5690950" y="3566820"/>
            <a:ext cx="5428342" cy="1665288"/>
            <a:chOff x="2064" y="1440"/>
            <a:chExt cx="2114" cy="1049"/>
          </a:xfrm>
        </p:grpSpPr>
        <p:grpSp>
          <p:nvGrpSpPr>
            <p:cNvPr id="3" name="Group 80"/>
            <p:cNvGrpSpPr>
              <a:grpSpLocks/>
            </p:cNvGrpSpPr>
            <p:nvPr/>
          </p:nvGrpSpPr>
          <p:grpSpPr bwMode="auto">
            <a:xfrm>
              <a:off x="2064" y="1440"/>
              <a:ext cx="818" cy="1049"/>
              <a:chOff x="816" y="1728"/>
              <a:chExt cx="818" cy="1049"/>
            </a:xfrm>
          </p:grpSpPr>
          <p:grpSp>
            <p:nvGrpSpPr>
              <p:cNvPr id="4" name="Group 81"/>
              <p:cNvGrpSpPr>
                <a:grpSpLocks/>
              </p:cNvGrpSpPr>
              <p:nvPr/>
            </p:nvGrpSpPr>
            <p:grpSpPr bwMode="auto">
              <a:xfrm>
                <a:off x="816" y="1728"/>
                <a:ext cx="818" cy="802"/>
                <a:chOff x="816" y="1728"/>
                <a:chExt cx="818" cy="802"/>
              </a:xfrm>
            </p:grpSpPr>
            <p:sp>
              <p:nvSpPr>
                <p:cNvPr id="13333" name="Rectangle 82"/>
                <p:cNvSpPr>
                  <a:spLocks noChangeArrowheads="1"/>
                </p:cNvSpPr>
                <p:nvPr/>
              </p:nvSpPr>
              <p:spPr bwMode="auto">
                <a:xfrm>
                  <a:off x="816" y="1728"/>
                  <a:ext cx="818" cy="802"/>
                </a:xfrm>
                <a:prstGeom prst="rect">
                  <a:avLst/>
                </a:prstGeom>
                <a:noFill/>
                <a:ln w="9525">
                  <a:solidFill>
                    <a:schemeClr val="tx1"/>
                  </a:solidFill>
                  <a:miter lim="800000"/>
                  <a:headEnd/>
                  <a:tailEnd/>
                </a:ln>
              </p:spPr>
              <p:txBody>
                <a:bodyPr wrap="none" anchor="ctr"/>
                <a:lstStyle/>
                <a:p>
                  <a:endParaRPr lang="en-US"/>
                </a:p>
              </p:txBody>
            </p:sp>
            <p:sp>
              <p:nvSpPr>
                <p:cNvPr id="13334" name="Rectangle 83"/>
                <p:cNvSpPr>
                  <a:spLocks noChangeArrowheads="1"/>
                </p:cNvSpPr>
                <p:nvPr/>
              </p:nvSpPr>
              <p:spPr bwMode="auto">
                <a:xfrm>
                  <a:off x="1361"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13335" name="Rectangle 84"/>
                <p:cNvSpPr>
                  <a:spLocks noChangeArrowheads="1"/>
                </p:cNvSpPr>
                <p:nvPr/>
              </p:nvSpPr>
              <p:spPr bwMode="auto">
                <a:xfrm>
                  <a:off x="816"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13336" name="Rectangle 85"/>
                <p:cNvSpPr>
                  <a:spLocks noChangeArrowheads="1"/>
                </p:cNvSpPr>
                <p:nvPr/>
              </p:nvSpPr>
              <p:spPr bwMode="auto">
                <a:xfrm>
                  <a:off x="816"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13337" name="Rectangle 86"/>
                <p:cNvSpPr>
                  <a:spLocks noChangeArrowheads="1"/>
                </p:cNvSpPr>
                <p:nvPr/>
              </p:nvSpPr>
              <p:spPr bwMode="auto">
                <a:xfrm>
                  <a:off x="816"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13338" name="Rectangle 87"/>
                <p:cNvSpPr>
                  <a:spLocks noChangeArrowheads="1"/>
                </p:cNvSpPr>
                <p:nvPr/>
              </p:nvSpPr>
              <p:spPr bwMode="auto">
                <a:xfrm>
                  <a:off x="1089"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13339" name="Rectangle 88"/>
                <p:cNvSpPr>
                  <a:spLocks noChangeArrowheads="1"/>
                </p:cNvSpPr>
                <p:nvPr/>
              </p:nvSpPr>
              <p:spPr bwMode="auto">
                <a:xfrm>
                  <a:off x="1361"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13340" name="Rectangle 89"/>
                <p:cNvSpPr>
                  <a:spLocks noChangeArrowheads="1"/>
                </p:cNvSpPr>
                <p:nvPr/>
              </p:nvSpPr>
              <p:spPr bwMode="auto">
                <a:xfrm>
                  <a:off x="1089"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sp>
              <p:nvSpPr>
                <p:cNvPr id="13341" name="Rectangle 90"/>
                <p:cNvSpPr>
                  <a:spLocks noChangeArrowheads="1"/>
                </p:cNvSpPr>
                <p:nvPr/>
              </p:nvSpPr>
              <p:spPr bwMode="auto">
                <a:xfrm>
                  <a:off x="1361"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grpSp>
          <p:sp>
            <p:nvSpPr>
              <p:cNvPr id="13332" name="Text Box 91"/>
              <p:cNvSpPr txBox="1">
                <a:spLocks noChangeArrowheads="1"/>
              </p:cNvSpPr>
              <p:nvPr/>
            </p:nvSpPr>
            <p:spPr bwMode="auto">
              <a:xfrm>
                <a:off x="816" y="2544"/>
                <a:ext cx="626" cy="233"/>
              </a:xfrm>
              <a:prstGeom prst="rect">
                <a:avLst/>
              </a:prstGeom>
              <a:noFill/>
              <a:ln w="9525">
                <a:noFill/>
                <a:miter lim="800000"/>
                <a:headEnd/>
                <a:tailEnd/>
              </a:ln>
            </p:spPr>
            <p:txBody>
              <a:bodyPr wrap="none">
                <a:spAutoFit/>
              </a:bodyPr>
              <a:lstStyle/>
              <a:p>
                <a:r>
                  <a:rPr lang="en-US" sz="1800">
                    <a:latin typeface="Comic Sans MS" pitchFamily="66" charset="0"/>
                  </a:rPr>
                  <a:t>STATE</a:t>
                </a:r>
                <a:r>
                  <a:rPr lang="en-US">
                    <a:latin typeface="Comic Sans MS" pitchFamily="66" charset="0"/>
                  </a:rPr>
                  <a:t>(N)</a:t>
                </a:r>
              </a:p>
            </p:txBody>
          </p:sp>
        </p:grpSp>
        <p:grpSp>
          <p:nvGrpSpPr>
            <p:cNvPr id="5" name="Group 92"/>
            <p:cNvGrpSpPr>
              <a:grpSpLocks/>
            </p:cNvGrpSpPr>
            <p:nvPr/>
          </p:nvGrpSpPr>
          <p:grpSpPr bwMode="auto">
            <a:xfrm>
              <a:off x="3360" y="1440"/>
              <a:ext cx="818" cy="1049"/>
              <a:chOff x="2640" y="1728"/>
              <a:chExt cx="818" cy="1049"/>
            </a:xfrm>
          </p:grpSpPr>
          <p:grpSp>
            <p:nvGrpSpPr>
              <p:cNvPr id="6" name="Group 93"/>
              <p:cNvGrpSpPr>
                <a:grpSpLocks/>
              </p:cNvGrpSpPr>
              <p:nvPr/>
            </p:nvGrpSpPr>
            <p:grpSpPr bwMode="auto">
              <a:xfrm>
                <a:off x="2640" y="1728"/>
                <a:ext cx="818" cy="802"/>
                <a:chOff x="2640" y="1728"/>
                <a:chExt cx="818" cy="802"/>
              </a:xfrm>
            </p:grpSpPr>
            <p:sp>
              <p:nvSpPr>
                <p:cNvPr id="13322" name="Rectangle 94"/>
                <p:cNvSpPr>
                  <a:spLocks noChangeArrowheads="1"/>
                </p:cNvSpPr>
                <p:nvPr/>
              </p:nvSpPr>
              <p:spPr bwMode="auto">
                <a:xfrm>
                  <a:off x="2640" y="1728"/>
                  <a:ext cx="818" cy="802"/>
                </a:xfrm>
                <a:prstGeom prst="rect">
                  <a:avLst/>
                </a:prstGeom>
                <a:noFill/>
                <a:ln w="9525">
                  <a:solidFill>
                    <a:schemeClr val="tx1"/>
                  </a:solidFill>
                  <a:miter lim="800000"/>
                  <a:headEnd/>
                  <a:tailEnd/>
                </a:ln>
              </p:spPr>
              <p:txBody>
                <a:bodyPr wrap="none" anchor="ctr"/>
                <a:lstStyle/>
                <a:p>
                  <a:endParaRPr lang="en-US"/>
                </a:p>
              </p:txBody>
            </p:sp>
            <p:sp>
              <p:nvSpPr>
                <p:cNvPr id="13323" name="Rectangle 95"/>
                <p:cNvSpPr>
                  <a:spLocks noChangeArrowheads="1"/>
                </p:cNvSpPr>
                <p:nvPr/>
              </p:nvSpPr>
              <p:spPr bwMode="auto">
                <a:xfrm>
                  <a:off x="3185"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13324" name="Rectangle 96"/>
                <p:cNvSpPr>
                  <a:spLocks noChangeArrowheads="1"/>
                </p:cNvSpPr>
                <p:nvPr/>
              </p:nvSpPr>
              <p:spPr bwMode="auto">
                <a:xfrm>
                  <a:off x="2640"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13325" name="Rectangle 97"/>
                <p:cNvSpPr>
                  <a:spLocks noChangeArrowheads="1"/>
                </p:cNvSpPr>
                <p:nvPr/>
              </p:nvSpPr>
              <p:spPr bwMode="auto">
                <a:xfrm>
                  <a:off x="2640"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13326" name="Rectangle 98"/>
                <p:cNvSpPr>
                  <a:spLocks noChangeArrowheads="1"/>
                </p:cNvSpPr>
                <p:nvPr/>
              </p:nvSpPr>
              <p:spPr bwMode="auto">
                <a:xfrm>
                  <a:off x="2640"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13327" name="Rectangle 99"/>
                <p:cNvSpPr>
                  <a:spLocks noChangeArrowheads="1"/>
                </p:cNvSpPr>
                <p:nvPr/>
              </p:nvSpPr>
              <p:spPr bwMode="auto">
                <a:xfrm>
                  <a:off x="2913"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13328" name="Rectangle 100"/>
                <p:cNvSpPr>
                  <a:spLocks noChangeArrowheads="1"/>
                </p:cNvSpPr>
                <p:nvPr/>
              </p:nvSpPr>
              <p:spPr bwMode="auto">
                <a:xfrm>
                  <a:off x="2913"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13329" name="Rectangle 101"/>
                <p:cNvSpPr>
                  <a:spLocks noChangeArrowheads="1"/>
                </p:cNvSpPr>
                <p:nvPr/>
              </p:nvSpPr>
              <p:spPr bwMode="auto">
                <a:xfrm>
                  <a:off x="2913"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sp>
              <p:nvSpPr>
                <p:cNvPr id="13330" name="Rectangle 102"/>
                <p:cNvSpPr>
                  <a:spLocks noChangeArrowheads="1"/>
                </p:cNvSpPr>
                <p:nvPr/>
              </p:nvSpPr>
              <p:spPr bwMode="auto">
                <a:xfrm>
                  <a:off x="3185"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grpSp>
          <p:sp>
            <p:nvSpPr>
              <p:cNvPr id="13321" name="Text Box 103"/>
              <p:cNvSpPr txBox="1">
                <a:spLocks noChangeArrowheads="1"/>
              </p:cNvSpPr>
              <p:nvPr/>
            </p:nvSpPr>
            <p:spPr bwMode="auto">
              <a:xfrm>
                <a:off x="2640" y="2544"/>
                <a:ext cx="609" cy="233"/>
              </a:xfrm>
              <a:prstGeom prst="rect">
                <a:avLst/>
              </a:prstGeom>
              <a:noFill/>
              <a:ln w="9525">
                <a:noFill/>
                <a:miter lim="800000"/>
                <a:headEnd/>
                <a:tailEnd/>
              </a:ln>
            </p:spPr>
            <p:txBody>
              <a:bodyPr wrap="none">
                <a:spAutoFit/>
              </a:bodyPr>
              <a:lstStyle/>
              <a:p>
                <a:r>
                  <a:rPr lang="en-US">
                    <a:latin typeface="Comic Sans MS" pitchFamily="66" charset="0"/>
                  </a:rPr>
                  <a:t>Goal state</a:t>
                </a:r>
              </a:p>
            </p:txBody>
          </p:sp>
        </p:grpSp>
      </p:grpSp>
      <p:sp>
        <p:nvSpPr>
          <p:cNvPr id="30"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31" name="Footer Placeholder 30"/>
          <p:cNvSpPr>
            <a:spLocks noGrp="1"/>
          </p:cNvSpPr>
          <p:nvPr>
            <p:ph type="ftr" sz="quarter" idx="11"/>
          </p:nvPr>
        </p:nvSpPr>
        <p:spPr>
          <a:xfrm>
            <a:off x="5383509"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body" idx="1"/>
          </p:nvPr>
        </p:nvSpPr>
        <p:spPr>
          <a:xfrm>
            <a:off x="3474720" y="1524000"/>
            <a:ext cx="7904480" cy="4800600"/>
          </a:xfrm>
        </p:spPr>
        <p:txBody>
          <a:bodyPr>
            <a:normAutofit lnSpcReduction="10000"/>
          </a:bodyPr>
          <a:lstStyle/>
          <a:p>
            <a:pPr eaLnBrk="1" hangingPunct="1">
              <a:lnSpc>
                <a:spcPct val="90000"/>
              </a:lnSpc>
              <a:buClr>
                <a:srgbClr val="0000CC"/>
              </a:buClr>
              <a:buFont typeface="Wingdings" pitchFamily="2" charset="2"/>
              <a:buNone/>
            </a:pPr>
            <a:endParaRPr lang="en-US" sz="2800" dirty="0">
              <a:latin typeface="Comic Sans MS" pitchFamily="66" charset="0"/>
            </a:endParaRPr>
          </a:p>
          <a:p>
            <a:pPr eaLnBrk="1" hangingPunct="1">
              <a:lnSpc>
                <a:spcPct val="90000"/>
              </a:lnSpc>
              <a:buClr>
                <a:srgbClr val="0000CC"/>
              </a:buClr>
              <a:buFont typeface="Wingdings" pitchFamily="2" charset="2"/>
              <a:buChar char="§"/>
            </a:pPr>
            <a:endParaRPr lang="en-US" sz="2800" dirty="0">
              <a:latin typeface="Comic Sans MS" pitchFamily="66" charset="0"/>
            </a:endParaRPr>
          </a:p>
          <a:p>
            <a:pPr eaLnBrk="1" hangingPunct="1">
              <a:lnSpc>
                <a:spcPct val="90000"/>
              </a:lnSpc>
              <a:buClr>
                <a:srgbClr val="0000CC"/>
              </a:buClr>
              <a:buFont typeface="Wingdings" pitchFamily="2" charset="2"/>
              <a:buNone/>
            </a:pPr>
            <a:endParaRPr lang="en-US" sz="2800" dirty="0">
              <a:latin typeface="Comic Sans MS" pitchFamily="66" charset="0"/>
            </a:endParaRPr>
          </a:p>
          <a:p>
            <a:pPr eaLnBrk="1" hangingPunct="1">
              <a:lnSpc>
                <a:spcPct val="90000"/>
              </a:lnSpc>
              <a:buClr>
                <a:srgbClr val="0000CC"/>
              </a:buClr>
              <a:buFont typeface="Wingdings" pitchFamily="2" charset="2"/>
              <a:buNone/>
            </a:pPr>
            <a:endParaRPr lang="en-US" sz="1600" dirty="0">
              <a:latin typeface="Comic Sans MS" pitchFamily="66" charset="0"/>
            </a:endParaRPr>
          </a:p>
          <a:p>
            <a:pPr eaLnBrk="1" hangingPunct="1">
              <a:lnSpc>
                <a:spcPct val="90000"/>
              </a:lnSpc>
              <a:buClr>
                <a:srgbClr val="0000CC"/>
              </a:buClr>
              <a:buFont typeface="Wingdings" pitchFamily="2" charset="2"/>
              <a:buChar char="§"/>
            </a:pPr>
            <a:endParaRPr lang="en-US" sz="1200" dirty="0">
              <a:latin typeface="Comic Sans MS" pitchFamily="66" charset="0"/>
            </a:endParaRPr>
          </a:p>
          <a:p>
            <a:pPr lvl="1" eaLnBrk="1" hangingPunct="1">
              <a:lnSpc>
                <a:spcPct val="90000"/>
              </a:lnSpc>
              <a:buClr>
                <a:srgbClr val="0000CC"/>
              </a:buClr>
              <a:buFont typeface="Wingdings" pitchFamily="2" charset="2"/>
              <a:buChar char="§"/>
            </a:pPr>
            <a:r>
              <a:rPr lang="en-US" sz="2400" dirty="0">
                <a:solidFill>
                  <a:srgbClr val="FF0000"/>
                </a:solidFill>
                <a:latin typeface="Comic Sans MS" pitchFamily="66" charset="0"/>
              </a:rPr>
              <a:t>h</a:t>
            </a:r>
            <a:r>
              <a:rPr lang="en-US" sz="2400" baseline="-25000" dirty="0">
                <a:solidFill>
                  <a:srgbClr val="FF0000"/>
                </a:solidFill>
                <a:latin typeface="Comic Sans MS" pitchFamily="66" charset="0"/>
              </a:rPr>
              <a:t>1</a:t>
            </a:r>
            <a:r>
              <a:rPr lang="en-US" sz="2400" dirty="0">
                <a:solidFill>
                  <a:srgbClr val="FF0000"/>
                </a:solidFill>
                <a:latin typeface="Comic Sans MS" pitchFamily="66" charset="0"/>
              </a:rPr>
              <a:t>(N)  = number of misplaced numbered tiles = 6</a:t>
            </a:r>
          </a:p>
          <a:p>
            <a:pPr lvl="1" eaLnBrk="1" hangingPunct="1">
              <a:lnSpc>
                <a:spcPct val="90000"/>
              </a:lnSpc>
              <a:buClr>
                <a:srgbClr val="0000CC"/>
              </a:buClr>
              <a:buFont typeface="Wingdings" pitchFamily="2" charset="2"/>
              <a:buChar char="§"/>
            </a:pPr>
            <a:r>
              <a:rPr lang="en-US" sz="2400" dirty="0">
                <a:latin typeface="Comic Sans MS" pitchFamily="66" charset="0"/>
              </a:rPr>
              <a:t>h</a:t>
            </a:r>
            <a:r>
              <a:rPr lang="en-US" sz="2400" baseline="-25000" dirty="0">
                <a:latin typeface="Comic Sans MS" pitchFamily="66" charset="0"/>
              </a:rPr>
              <a:t>2</a:t>
            </a:r>
            <a:r>
              <a:rPr lang="en-US" sz="2400" dirty="0">
                <a:latin typeface="Comic Sans MS" pitchFamily="66" charset="0"/>
              </a:rPr>
              <a:t>(N) = sum of the (Manhattan) distance of 			 every numbered tile to its goal position</a:t>
            </a:r>
            <a:br>
              <a:rPr lang="en-US" sz="2400" dirty="0">
                <a:latin typeface="Comic Sans MS" pitchFamily="66" charset="0"/>
              </a:rPr>
            </a:br>
            <a:r>
              <a:rPr lang="en-US" sz="2400" dirty="0">
                <a:latin typeface="Comic Sans MS" pitchFamily="66" charset="0"/>
              </a:rPr>
              <a:t>          = 2 + 3 + 0 + 1 + 3 + 0 + 3 + 1 = 13</a:t>
            </a:r>
          </a:p>
          <a:p>
            <a:pPr lvl="1" eaLnBrk="1" hangingPunct="1">
              <a:lnSpc>
                <a:spcPct val="90000"/>
              </a:lnSpc>
              <a:buClr>
                <a:srgbClr val="0000CC"/>
              </a:buClr>
              <a:buFont typeface="Wingdings" pitchFamily="2" charset="2"/>
              <a:buChar char="§"/>
            </a:pPr>
            <a:r>
              <a:rPr lang="en-US" sz="2400" dirty="0">
                <a:latin typeface="Comic Sans MS" pitchFamily="66" charset="0"/>
              </a:rPr>
              <a:t>h</a:t>
            </a:r>
            <a:r>
              <a:rPr lang="en-US" sz="2400" baseline="-25000" dirty="0">
                <a:latin typeface="Comic Sans MS" pitchFamily="66" charset="0"/>
              </a:rPr>
              <a:t>3</a:t>
            </a:r>
            <a:r>
              <a:rPr lang="en-US" sz="2400" dirty="0">
                <a:latin typeface="Comic Sans MS" pitchFamily="66" charset="0"/>
              </a:rPr>
              <a:t>(N) = sum of permutation inversions</a:t>
            </a:r>
            <a:br>
              <a:rPr lang="en-US" sz="2400" dirty="0">
                <a:latin typeface="Comic Sans MS" pitchFamily="66" charset="0"/>
              </a:rPr>
            </a:br>
            <a:r>
              <a:rPr lang="en-US" sz="2400" dirty="0">
                <a:latin typeface="Comic Sans MS" pitchFamily="66" charset="0"/>
              </a:rPr>
              <a:t>          = n</a:t>
            </a:r>
            <a:r>
              <a:rPr lang="en-US" sz="2400" baseline="-25000" dirty="0">
                <a:latin typeface="Comic Sans MS" pitchFamily="66" charset="0"/>
              </a:rPr>
              <a:t>5</a:t>
            </a:r>
            <a:r>
              <a:rPr lang="en-US" sz="2400" dirty="0">
                <a:latin typeface="Comic Sans MS" pitchFamily="66" charset="0"/>
              </a:rPr>
              <a:t> + n</a:t>
            </a:r>
            <a:r>
              <a:rPr lang="en-US" sz="2400" baseline="-25000" dirty="0">
                <a:latin typeface="Comic Sans MS" pitchFamily="66" charset="0"/>
              </a:rPr>
              <a:t>8</a:t>
            </a:r>
            <a:r>
              <a:rPr lang="en-US" sz="2400" dirty="0">
                <a:latin typeface="Comic Sans MS" pitchFamily="66" charset="0"/>
              </a:rPr>
              <a:t> + n</a:t>
            </a:r>
            <a:r>
              <a:rPr lang="en-US" sz="2400" baseline="-25000" dirty="0">
                <a:latin typeface="Comic Sans MS" pitchFamily="66" charset="0"/>
              </a:rPr>
              <a:t>4</a:t>
            </a:r>
            <a:r>
              <a:rPr lang="en-US" sz="2400" dirty="0">
                <a:latin typeface="Comic Sans MS" pitchFamily="66" charset="0"/>
              </a:rPr>
              <a:t> + n</a:t>
            </a:r>
            <a:r>
              <a:rPr lang="en-US" sz="2400" baseline="-25000" dirty="0">
                <a:latin typeface="Comic Sans MS" pitchFamily="66" charset="0"/>
              </a:rPr>
              <a:t>2</a:t>
            </a:r>
            <a:r>
              <a:rPr lang="en-US" sz="2400" dirty="0">
                <a:latin typeface="Comic Sans MS" pitchFamily="66" charset="0"/>
              </a:rPr>
              <a:t> + n</a:t>
            </a:r>
            <a:r>
              <a:rPr lang="en-US" sz="2400" baseline="-25000" dirty="0">
                <a:latin typeface="Comic Sans MS" pitchFamily="66" charset="0"/>
              </a:rPr>
              <a:t>1</a:t>
            </a:r>
            <a:r>
              <a:rPr lang="en-US" sz="2400" dirty="0">
                <a:latin typeface="Comic Sans MS" pitchFamily="66" charset="0"/>
              </a:rPr>
              <a:t> + n</a:t>
            </a:r>
            <a:r>
              <a:rPr lang="en-US" sz="2400" baseline="-25000" dirty="0">
                <a:latin typeface="Comic Sans MS" pitchFamily="66" charset="0"/>
              </a:rPr>
              <a:t>7</a:t>
            </a:r>
            <a:r>
              <a:rPr lang="en-US" sz="2400" dirty="0">
                <a:latin typeface="Comic Sans MS" pitchFamily="66" charset="0"/>
              </a:rPr>
              <a:t> + n</a:t>
            </a:r>
            <a:r>
              <a:rPr lang="en-US" sz="2400" baseline="-25000" dirty="0">
                <a:latin typeface="Comic Sans MS" pitchFamily="66" charset="0"/>
              </a:rPr>
              <a:t>3</a:t>
            </a:r>
            <a:r>
              <a:rPr lang="en-US" sz="2400" dirty="0">
                <a:latin typeface="Comic Sans MS" pitchFamily="66" charset="0"/>
              </a:rPr>
              <a:t> + n</a:t>
            </a:r>
            <a:r>
              <a:rPr lang="en-US" sz="2400" baseline="-25000" dirty="0">
                <a:latin typeface="Comic Sans MS" pitchFamily="66" charset="0"/>
              </a:rPr>
              <a:t>6</a:t>
            </a:r>
            <a:br>
              <a:rPr lang="en-US" sz="2400" dirty="0">
                <a:latin typeface="Comic Sans MS" pitchFamily="66" charset="0"/>
              </a:rPr>
            </a:br>
            <a:r>
              <a:rPr lang="en-US" sz="2400" dirty="0">
                <a:latin typeface="Comic Sans MS" pitchFamily="66" charset="0"/>
              </a:rPr>
              <a:t>	        = 4  + 6  + 3  </a:t>
            </a:r>
            <a:r>
              <a:rPr lang="en-US" sz="1600" dirty="0">
                <a:latin typeface="Comic Sans MS" pitchFamily="66" charset="0"/>
              </a:rPr>
              <a:t> </a:t>
            </a:r>
            <a:r>
              <a:rPr lang="en-US" sz="2400" dirty="0">
                <a:latin typeface="Comic Sans MS" pitchFamily="66" charset="0"/>
              </a:rPr>
              <a:t>+ 1  </a:t>
            </a:r>
            <a:r>
              <a:rPr lang="en-US" sz="1400" dirty="0">
                <a:latin typeface="Comic Sans MS" pitchFamily="66" charset="0"/>
              </a:rPr>
              <a:t> </a:t>
            </a:r>
            <a:r>
              <a:rPr lang="en-US" sz="2400" dirty="0">
                <a:latin typeface="Comic Sans MS" pitchFamily="66" charset="0"/>
              </a:rPr>
              <a:t>+ 0 </a:t>
            </a:r>
            <a:r>
              <a:rPr lang="en-US" sz="1600" dirty="0">
                <a:latin typeface="Comic Sans MS" pitchFamily="66" charset="0"/>
              </a:rPr>
              <a:t> </a:t>
            </a:r>
            <a:r>
              <a:rPr lang="en-US" sz="2400" dirty="0">
                <a:latin typeface="Comic Sans MS" pitchFamily="66" charset="0"/>
              </a:rPr>
              <a:t>+ 2  </a:t>
            </a:r>
            <a:r>
              <a:rPr lang="en-US" sz="1200" dirty="0">
                <a:latin typeface="Comic Sans MS" pitchFamily="66" charset="0"/>
              </a:rPr>
              <a:t> </a:t>
            </a:r>
            <a:r>
              <a:rPr lang="en-US" sz="2400" dirty="0">
                <a:latin typeface="Comic Sans MS" pitchFamily="66" charset="0"/>
              </a:rPr>
              <a:t>+ 0  + 0 </a:t>
            </a:r>
            <a:br>
              <a:rPr lang="en-US" sz="2400" dirty="0">
                <a:latin typeface="Comic Sans MS" pitchFamily="66" charset="0"/>
              </a:rPr>
            </a:br>
            <a:r>
              <a:rPr lang="en-US" sz="2400" dirty="0">
                <a:latin typeface="Comic Sans MS" pitchFamily="66" charset="0"/>
              </a:rPr>
              <a:t>	        = 16</a:t>
            </a:r>
          </a:p>
          <a:p>
            <a:pPr eaLnBrk="1" hangingPunct="1">
              <a:lnSpc>
                <a:spcPct val="90000"/>
              </a:lnSpc>
              <a:spcBef>
                <a:spcPct val="0"/>
              </a:spcBef>
              <a:buFontTx/>
              <a:buNone/>
            </a:pPr>
            <a:endParaRPr lang="en-US" sz="2800" dirty="0">
              <a:latin typeface="Comic Sans MS" pitchFamily="66" charset="0"/>
            </a:endParaRPr>
          </a:p>
        </p:txBody>
      </p:sp>
      <p:sp>
        <p:nvSpPr>
          <p:cNvPr id="14340" name="Rectangle 3"/>
          <p:cNvSpPr>
            <a:spLocks noGrp="1" noChangeArrowheads="1"/>
          </p:cNvSpPr>
          <p:nvPr>
            <p:ph type="title"/>
          </p:nvPr>
        </p:nvSpPr>
        <p:spPr>
          <a:xfrm>
            <a:off x="3670662" y="365126"/>
            <a:ext cx="7683137" cy="810532"/>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Other Examples</a:t>
            </a:r>
          </a:p>
        </p:txBody>
      </p:sp>
      <p:grpSp>
        <p:nvGrpSpPr>
          <p:cNvPr id="2" name="Group 4"/>
          <p:cNvGrpSpPr>
            <a:grpSpLocks/>
          </p:cNvGrpSpPr>
          <p:nvPr/>
        </p:nvGrpSpPr>
        <p:grpSpPr bwMode="auto">
          <a:xfrm>
            <a:off x="3759199" y="1286540"/>
            <a:ext cx="7266763" cy="1871330"/>
            <a:chOff x="2064" y="1440"/>
            <a:chExt cx="2114" cy="1049"/>
          </a:xfrm>
        </p:grpSpPr>
        <p:grpSp>
          <p:nvGrpSpPr>
            <p:cNvPr id="3" name="Group 5"/>
            <p:cNvGrpSpPr>
              <a:grpSpLocks/>
            </p:cNvGrpSpPr>
            <p:nvPr/>
          </p:nvGrpSpPr>
          <p:grpSpPr bwMode="auto">
            <a:xfrm>
              <a:off x="2064" y="1440"/>
              <a:ext cx="818" cy="1049"/>
              <a:chOff x="816" y="1728"/>
              <a:chExt cx="818" cy="1049"/>
            </a:xfrm>
          </p:grpSpPr>
          <p:grpSp>
            <p:nvGrpSpPr>
              <p:cNvPr id="4" name="Group 6"/>
              <p:cNvGrpSpPr>
                <a:grpSpLocks/>
              </p:cNvGrpSpPr>
              <p:nvPr/>
            </p:nvGrpSpPr>
            <p:grpSpPr bwMode="auto">
              <a:xfrm>
                <a:off x="816" y="1728"/>
                <a:ext cx="818" cy="802"/>
                <a:chOff x="816" y="1728"/>
                <a:chExt cx="818" cy="802"/>
              </a:xfrm>
            </p:grpSpPr>
            <p:sp>
              <p:nvSpPr>
                <p:cNvPr id="14357" name="Rectangle 7"/>
                <p:cNvSpPr>
                  <a:spLocks noChangeArrowheads="1"/>
                </p:cNvSpPr>
                <p:nvPr/>
              </p:nvSpPr>
              <p:spPr bwMode="auto">
                <a:xfrm>
                  <a:off x="816" y="1728"/>
                  <a:ext cx="818" cy="802"/>
                </a:xfrm>
                <a:prstGeom prst="rect">
                  <a:avLst/>
                </a:prstGeom>
                <a:noFill/>
                <a:ln w="9525">
                  <a:solidFill>
                    <a:schemeClr val="tx1"/>
                  </a:solidFill>
                  <a:miter lim="800000"/>
                  <a:headEnd/>
                  <a:tailEnd/>
                </a:ln>
              </p:spPr>
              <p:txBody>
                <a:bodyPr wrap="none" anchor="ctr"/>
                <a:lstStyle/>
                <a:p>
                  <a:endParaRPr lang="en-US"/>
                </a:p>
              </p:txBody>
            </p:sp>
            <p:sp>
              <p:nvSpPr>
                <p:cNvPr id="14358" name="Rectangle 8"/>
                <p:cNvSpPr>
                  <a:spLocks noChangeArrowheads="1"/>
                </p:cNvSpPr>
                <p:nvPr/>
              </p:nvSpPr>
              <p:spPr bwMode="auto">
                <a:xfrm>
                  <a:off x="1361"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14359" name="Rectangle 9"/>
                <p:cNvSpPr>
                  <a:spLocks noChangeArrowheads="1"/>
                </p:cNvSpPr>
                <p:nvPr/>
              </p:nvSpPr>
              <p:spPr bwMode="auto">
                <a:xfrm>
                  <a:off x="816"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14360" name="Rectangle 10"/>
                <p:cNvSpPr>
                  <a:spLocks noChangeArrowheads="1"/>
                </p:cNvSpPr>
                <p:nvPr/>
              </p:nvSpPr>
              <p:spPr bwMode="auto">
                <a:xfrm>
                  <a:off x="816"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14361" name="Rectangle 11"/>
                <p:cNvSpPr>
                  <a:spLocks noChangeArrowheads="1"/>
                </p:cNvSpPr>
                <p:nvPr/>
              </p:nvSpPr>
              <p:spPr bwMode="auto">
                <a:xfrm>
                  <a:off x="816"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14362" name="Rectangle 12"/>
                <p:cNvSpPr>
                  <a:spLocks noChangeArrowheads="1"/>
                </p:cNvSpPr>
                <p:nvPr/>
              </p:nvSpPr>
              <p:spPr bwMode="auto">
                <a:xfrm>
                  <a:off x="1089"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14363" name="Rectangle 13"/>
                <p:cNvSpPr>
                  <a:spLocks noChangeArrowheads="1"/>
                </p:cNvSpPr>
                <p:nvPr/>
              </p:nvSpPr>
              <p:spPr bwMode="auto">
                <a:xfrm>
                  <a:off x="1361"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14364" name="Rectangle 14"/>
                <p:cNvSpPr>
                  <a:spLocks noChangeArrowheads="1"/>
                </p:cNvSpPr>
                <p:nvPr/>
              </p:nvSpPr>
              <p:spPr bwMode="auto">
                <a:xfrm>
                  <a:off x="1089"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sp>
              <p:nvSpPr>
                <p:cNvPr id="14365" name="Rectangle 15"/>
                <p:cNvSpPr>
                  <a:spLocks noChangeArrowheads="1"/>
                </p:cNvSpPr>
                <p:nvPr/>
              </p:nvSpPr>
              <p:spPr bwMode="auto">
                <a:xfrm>
                  <a:off x="1361"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grpSp>
          <p:sp>
            <p:nvSpPr>
              <p:cNvPr id="14356" name="Text Box 16"/>
              <p:cNvSpPr txBox="1">
                <a:spLocks noChangeArrowheads="1"/>
              </p:cNvSpPr>
              <p:nvPr/>
            </p:nvSpPr>
            <p:spPr bwMode="auto">
              <a:xfrm>
                <a:off x="816" y="2544"/>
                <a:ext cx="626" cy="233"/>
              </a:xfrm>
              <a:prstGeom prst="rect">
                <a:avLst/>
              </a:prstGeom>
              <a:noFill/>
              <a:ln w="9525">
                <a:noFill/>
                <a:miter lim="800000"/>
                <a:headEnd/>
                <a:tailEnd/>
              </a:ln>
            </p:spPr>
            <p:txBody>
              <a:bodyPr wrap="none">
                <a:spAutoFit/>
              </a:bodyPr>
              <a:lstStyle/>
              <a:p>
                <a:r>
                  <a:rPr lang="en-US" sz="1800">
                    <a:latin typeface="Comic Sans MS" pitchFamily="66" charset="0"/>
                  </a:rPr>
                  <a:t>STATE</a:t>
                </a:r>
                <a:r>
                  <a:rPr lang="en-US">
                    <a:latin typeface="Comic Sans MS" pitchFamily="66" charset="0"/>
                  </a:rPr>
                  <a:t>(N)</a:t>
                </a:r>
              </a:p>
            </p:txBody>
          </p:sp>
        </p:grpSp>
        <p:grpSp>
          <p:nvGrpSpPr>
            <p:cNvPr id="5" name="Group 17"/>
            <p:cNvGrpSpPr>
              <a:grpSpLocks/>
            </p:cNvGrpSpPr>
            <p:nvPr/>
          </p:nvGrpSpPr>
          <p:grpSpPr bwMode="auto">
            <a:xfrm>
              <a:off x="3360" y="1440"/>
              <a:ext cx="818" cy="1049"/>
              <a:chOff x="2640" y="1728"/>
              <a:chExt cx="818" cy="1049"/>
            </a:xfrm>
          </p:grpSpPr>
          <p:grpSp>
            <p:nvGrpSpPr>
              <p:cNvPr id="6" name="Group 18"/>
              <p:cNvGrpSpPr>
                <a:grpSpLocks/>
              </p:cNvGrpSpPr>
              <p:nvPr/>
            </p:nvGrpSpPr>
            <p:grpSpPr bwMode="auto">
              <a:xfrm>
                <a:off x="2640" y="1728"/>
                <a:ext cx="818" cy="802"/>
                <a:chOff x="2640" y="1728"/>
                <a:chExt cx="818" cy="802"/>
              </a:xfrm>
            </p:grpSpPr>
            <p:sp>
              <p:nvSpPr>
                <p:cNvPr id="14346" name="Rectangle 19"/>
                <p:cNvSpPr>
                  <a:spLocks noChangeArrowheads="1"/>
                </p:cNvSpPr>
                <p:nvPr/>
              </p:nvSpPr>
              <p:spPr bwMode="auto">
                <a:xfrm>
                  <a:off x="2640" y="1728"/>
                  <a:ext cx="818" cy="802"/>
                </a:xfrm>
                <a:prstGeom prst="rect">
                  <a:avLst/>
                </a:prstGeom>
                <a:noFill/>
                <a:ln w="9525">
                  <a:solidFill>
                    <a:schemeClr val="tx1"/>
                  </a:solidFill>
                  <a:miter lim="800000"/>
                  <a:headEnd/>
                  <a:tailEnd/>
                </a:ln>
              </p:spPr>
              <p:txBody>
                <a:bodyPr wrap="none" anchor="ctr"/>
                <a:lstStyle/>
                <a:p>
                  <a:endParaRPr lang="en-US"/>
                </a:p>
              </p:txBody>
            </p:sp>
            <p:sp>
              <p:nvSpPr>
                <p:cNvPr id="14347" name="Rectangle 20"/>
                <p:cNvSpPr>
                  <a:spLocks noChangeArrowheads="1"/>
                </p:cNvSpPr>
                <p:nvPr/>
              </p:nvSpPr>
              <p:spPr bwMode="auto">
                <a:xfrm>
                  <a:off x="3185"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dirty="0">
                      <a:latin typeface="Comic Sans MS" pitchFamily="66" charset="0"/>
                    </a:rPr>
                    <a:t>6</a:t>
                  </a:r>
                </a:p>
              </p:txBody>
            </p:sp>
            <p:sp>
              <p:nvSpPr>
                <p:cNvPr id="14348" name="Rectangle 21"/>
                <p:cNvSpPr>
                  <a:spLocks noChangeArrowheads="1"/>
                </p:cNvSpPr>
                <p:nvPr/>
              </p:nvSpPr>
              <p:spPr bwMode="auto">
                <a:xfrm>
                  <a:off x="2640"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14349" name="Rectangle 22"/>
                <p:cNvSpPr>
                  <a:spLocks noChangeArrowheads="1"/>
                </p:cNvSpPr>
                <p:nvPr/>
              </p:nvSpPr>
              <p:spPr bwMode="auto">
                <a:xfrm>
                  <a:off x="2640"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14350" name="Rectangle 23"/>
                <p:cNvSpPr>
                  <a:spLocks noChangeArrowheads="1"/>
                </p:cNvSpPr>
                <p:nvPr/>
              </p:nvSpPr>
              <p:spPr bwMode="auto">
                <a:xfrm>
                  <a:off x="2640"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14351" name="Rectangle 24"/>
                <p:cNvSpPr>
                  <a:spLocks noChangeArrowheads="1"/>
                </p:cNvSpPr>
                <p:nvPr/>
              </p:nvSpPr>
              <p:spPr bwMode="auto">
                <a:xfrm>
                  <a:off x="2913"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14352" name="Rectangle 25"/>
                <p:cNvSpPr>
                  <a:spLocks noChangeArrowheads="1"/>
                </p:cNvSpPr>
                <p:nvPr/>
              </p:nvSpPr>
              <p:spPr bwMode="auto">
                <a:xfrm>
                  <a:off x="2913"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14353" name="Rectangle 26"/>
                <p:cNvSpPr>
                  <a:spLocks noChangeArrowheads="1"/>
                </p:cNvSpPr>
                <p:nvPr/>
              </p:nvSpPr>
              <p:spPr bwMode="auto">
                <a:xfrm>
                  <a:off x="2913"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sp>
              <p:nvSpPr>
                <p:cNvPr id="14354" name="Rectangle 27"/>
                <p:cNvSpPr>
                  <a:spLocks noChangeArrowheads="1"/>
                </p:cNvSpPr>
                <p:nvPr/>
              </p:nvSpPr>
              <p:spPr bwMode="auto">
                <a:xfrm>
                  <a:off x="3185"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grpSp>
          <p:sp>
            <p:nvSpPr>
              <p:cNvPr id="14345" name="Text Box 28"/>
              <p:cNvSpPr txBox="1">
                <a:spLocks noChangeArrowheads="1"/>
              </p:cNvSpPr>
              <p:nvPr/>
            </p:nvSpPr>
            <p:spPr bwMode="auto">
              <a:xfrm>
                <a:off x="2640" y="2544"/>
                <a:ext cx="609" cy="233"/>
              </a:xfrm>
              <a:prstGeom prst="rect">
                <a:avLst/>
              </a:prstGeom>
              <a:noFill/>
              <a:ln w="9525">
                <a:noFill/>
                <a:miter lim="800000"/>
                <a:headEnd/>
                <a:tailEnd/>
              </a:ln>
            </p:spPr>
            <p:txBody>
              <a:bodyPr wrap="none">
                <a:spAutoFit/>
              </a:bodyPr>
              <a:lstStyle/>
              <a:p>
                <a:r>
                  <a:rPr lang="en-US" dirty="0">
                    <a:latin typeface="Comic Sans MS" pitchFamily="66" charset="0"/>
                  </a:rPr>
                  <a:t>Goal state</a:t>
                </a:r>
              </a:p>
            </p:txBody>
          </p:sp>
        </p:grpSp>
      </p:grpSp>
      <p:sp>
        <p:nvSpPr>
          <p:cNvPr id="30"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31" name="Footer Placeholder 30"/>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816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4"/>
          <p:cNvSpPr>
            <a:spLocks noChangeArrowheads="1"/>
          </p:cNvSpPr>
          <p:nvPr/>
        </p:nvSpPr>
        <p:spPr bwMode="auto">
          <a:xfrm>
            <a:off x="5538651" y="3990702"/>
            <a:ext cx="5676538" cy="609600"/>
          </a:xfrm>
          <a:prstGeom prst="rect">
            <a:avLst/>
          </a:prstGeom>
          <a:solidFill>
            <a:srgbClr val="FFFF00"/>
          </a:solidFill>
          <a:ln w="9525">
            <a:noFill/>
            <a:miter lim="800000"/>
            <a:headEnd/>
            <a:tailEnd/>
          </a:ln>
        </p:spPr>
        <p:txBody>
          <a:bodyPr wrap="none" anchor="ctr"/>
          <a:lstStyle/>
          <a:p>
            <a:endParaRPr lang="en-US"/>
          </a:p>
        </p:txBody>
      </p:sp>
      <p:sp>
        <p:nvSpPr>
          <p:cNvPr id="20484" name="Rectangle 2"/>
          <p:cNvSpPr>
            <a:spLocks noGrp="1" noChangeArrowheads="1"/>
          </p:cNvSpPr>
          <p:nvPr>
            <p:ph type="title"/>
          </p:nvPr>
        </p:nvSpPr>
        <p:spPr>
          <a:xfrm>
            <a:off x="3722914" y="365125"/>
            <a:ext cx="7630886" cy="1325563"/>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Admissible Heuristic</a:t>
            </a:r>
          </a:p>
        </p:txBody>
      </p:sp>
      <p:sp>
        <p:nvSpPr>
          <p:cNvPr id="20485" name="Rectangle 3"/>
          <p:cNvSpPr>
            <a:spLocks noGrp="1" noChangeArrowheads="1"/>
          </p:cNvSpPr>
          <p:nvPr>
            <p:ph type="body" idx="1"/>
          </p:nvPr>
        </p:nvSpPr>
        <p:spPr>
          <a:xfrm>
            <a:off x="3226526" y="1600201"/>
            <a:ext cx="8660674" cy="4525963"/>
          </a:xfrm>
        </p:spPr>
        <p:txBody>
          <a:bodyPr/>
          <a:lstStyle/>
          <a:p>
            <a:pPr eaLnBrk="1" hangingPunct="1">
              <a:buClr>
                <a:srgbClr val="0033CC"/>
              </a:buClr>
              <a:buFont typeface="Wingdings" pitchFamily="2" charset="2"/>
              <a:buChar char="§"/>
            </a:pPr>
            <a:r>
              <a:rPr lang="en-US" dirty="0">
                <a:latin typeface="Times New Roman" panose="02020603050405020304" pitchFamily="18" charset="0"/>
                <a:cs typeface="Times New Roman" panose="02020603050405020304" pitchFamily="18" charset="0"/>
              </a:rPr>
              <a:t> Let h*(N) be the cost of the optimal path from N to a goal node</a:t>
            </a:r>
            <a:br>
              <a:rPr lang="en-US"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eaLnBrk="1" hangingPunct="1">
              <a:buClr>
                <a:srgbClr val="0033CC"/>
              </a:buClr>
              <a:buFont typeface="Wingdings" pitchFamily="2" charset="2"/>
              <a:buChar char="§"/>
            </a:pPr>
            <a:r>
              <a:rPr lang="en-US" dirty="0">
                <a:latin typeface="Times New Roman" panose="02020603050405020304" pitchFamily="18" charset="0"/>
                <a:cs typeface="Times New Roman" panose="02020603050405020304" pitchFamily="18" charset="0"/>
              </a:rPr>
              <a:t>The heuristic function h(N) is </a:t>
            </a:r>
            <a:r>
              <a:rPr lang="en-US" dirty="0">
                <a:solidFill>
                  <a:srgbClr val="990033"/>
                </a:solidFill>
                <a:latin typeface="Times New Roman" panose="02020603050405020304" pitchFamily="18" charset="0"/>
                <a:cs typeface="Times New Roman" panose="02020603050405020304" pitchFamily="18" charset="0"/>
              </a:rPr>
              <a:t>admissible</a:t>
            </a:r>
            <a:r>
              <a:rPr lang="en-US" dirty="0">
                <a:latin typeface="Times New Roman" panose="02020603050405020304" pitchFamily="18" charset="0"/>
                <a:cs typeface="Times New Roman" panose="02020603050405020304" pitchFamily="18" charset="0"/>
              </a:rPr>
              <a:t> if: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0 </a:t>
            </a:r>
            <a:r>
              <a:rPr lang="en-US" sz="3600" dirty="0">
                <a:latin typeface="Times New Roman" panose="02020603050405020304" pitchFamily="18" charset="0"/>
                <a:cs typeface="Times New Roman" panose="02020603050405020304" pitchFamily="18" charset="0"/>
                <a:sym typeface="Symbol" pitchFamily="18" charset="2"/>
              </a:rPr>
              <a:t></a:t>
            </a:r>
            <a:r>
              <a:rPr lang="en-US" sz="3600" dirty="0">
                <a:latin typeface="Times New Roman" panose="02020603050405020304" pitchFamily="18" charset="0"/>
                <a:cs typeface="Times New Roman" panose="02020603050405020304" pitchFamily="18" charset="0"/>
              </a:rPr>
              <a:t> h(N) </a:t>
            </a:r>
            <a:r>
              <a:rPr lang="en-US" sz="3600" dirty="0">
                <a:latin typeface="Times New Roman" panose="02020603050405020304" pitchFamily="18" charset="0"/>
                <a:cs typeface="Times New Roman" panose="02020603050405020304" pitchFamily="18" charset="0"/>
                <a:sym typeface="Symbol" pitchFamily="18" charset="2"/>
              </a:rPr>
              <a:t></a:t>
            </a:r>
            <a:r>
              <a:rPr lang="en-US" sz="3600" dirty="0">
                <a:latin typeface="Times New Roman" panose="02020603050405020304" pitchFamily="18" charset="0"/>
                <a:cs typeface="Times New Roman" panose="02020603050405020304" pitchFamily="18" charset="0"/>
              </a:rPr>
              <a:t> h*(N)</a:t>
            </a:r>
          </a:p>
          <a:p>
            <a:pPr eaLnBrk="1" hangingPunct="1">
              <a:buClr>
                <a:srgbClr val="0033CC"/>
              </a:buClr>
              <a:buFont typeface="Wingdings" pitchFamily="2" charset="2"/>
              <a:buChar char="§"/>
            </a:pPr>
            <a:endParaRPr lang="en-US" sz="1800" dirty="0">
              <a:latin typeface="Times New Roman" panose="02020603050405020304" pitchFamily="18" charset="0"/>
              <a:cs typeface="Times New Roman" panose="02020603050405020304" pitchFamily="18" charset="0"/>
            </a:endParaRPr>
          </a:p>
          <a:p>
            <a:pPr eaLnBrk="1" hangingPunct="1">
              <a:buClr>
                <a:srgbClr val="0033CC"/>
              </a:buClr>
              <a:buFont typeface="Wingdings" pitchFamily="2" charset="2"/>
              <a:buChar char="§"/>
            </a:pPr>
            <a:r>
              <a:rPr lang="en-US" sz="2400" dirty="0">
                <a:latin typeface="Times New Roman" panose="02020603050405020304" pitchFamily="18" charset="0"/>
                <a:cs typeface="Times New Roman" panose="02020603050405020304" pitchFamily="18" charset="0"/>
              </a:rPr>
              <a:t>An admissible heuristic function is always </a:t>
            </a:r>
            <a:r>
              <a:rPr lang="en-US" sz="2400" dirty="0">
                <a:solidFill>
                  <a:srgbClr val="0033CC"/>
                </a:solidFill>
                <a:latin typeface="Times New Roman" panose="02020603050405020304" pitchFamily="18" charset="0"/>
                <a:cs typeface="Times New Roman" panose="02020603050405020304" pitchFamily="18" charset="0"/>
              </a:rPr>
              <a:t>optimistic </a:t>
            </a:r>
            <a:r>
              <a:rPr lang="en-US" sz="2400" dirty="0">
                <a:latin typeface="Times New Roman" panose="02020603050405020304" pitchFamily="18" charset="0"/>
                <a:cs typeface="Times New Roman" panose="02020603050405020304" pitchFamily="18" charset="0"/>
              </a:rPr>
              <a:t>!</a:t>
            </a:r>
          </a:p>
        </p:txBody>
      </p:sp>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6116319" y="4069080"/>
            <a:ext cx="5718629" cy="609600"/>
          </a:xfrm>
          <a:prstGeom prst="rect">
            <a:avLst/>
          </a:prstGeom>
          <a:solidFill>
            <a:srgbClr val="FFFF00"/>
          </a:solidFill>
          <a:ln w="9525">
            <a:noFill/>
            <a:miter lim="800000"/>
            <a:headEnd/>
            <a:tailEnd/>
          </a:ln>
        </p:spPr>
        <p:txBody>
          <a:bodyPr wrap="none" anchor="ctr"/>
          <a:lstStyle/>
          <a:p>
            <a:endParaRPr lang="en-US"/>
          </a:p>
        </p:txBody>
      </p:sp>
      <p:sp>
        <p:nvSpPr>
          <p:cNvPr id="21508" name="Rectangle 3"/>
          <p:cNvSpPr>
            <a:spLocks noGrp="1" noChangeArrowheads="1"/>
          </p:cNvSpPr>
          <p:nvPr>
            <p:ph type="title"/>
          </p:nvPr>
        </p:nvSpPr>
        <p:spPr>
          <a:xfrm>
            <a:off x="4038600" y="274638"/>
            <a:ext cx="6520543" cy="1325563"/>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Admissible Heuristic</a:t>
            </a:r>
          </a:p>
        </p:txBody>
      </p:sp>
      <p:sp>
        <p:nvSpPr>
          <p:cNvPr id="21509" name="Rectangle 4"/>
          <p:cNvSpPr>
            <a:spLocks noGrp="1" noChangeArrowheads="1"/>
          </p:cNvSpPr>
          <p:nvPr>
            <p:ph type="body" idx="1"/>
          </p:nvPr>
        </p:nvSpPr>
        <p:spPr>
          <a:xfrm>
            <a:off x="3879669" y="1600201"/>
            <a:ext cx="8007531" cy="4525963"/>
          </a:xfrm>
        </p:spPr>
        <p:txBody>
          <a:bodyPr/>
          <a:lstStyle/>
          <a:p>
            <a:pPr eaLnBrk="1" hangingPunct="1">
              <a:buClr>
                <a:srgbClr val="0033CC"/>
              </a:buClr>
              <a:buFont typeface="Wingdings" pitchFamily="2" charset="2"/>
              <a:buChar char="§"/>
            </a:pPr>
            <a:r>
              <a:rPr lang="en-US" dirty="0">
                <a:latin typeface="Times New Roman" panose="02020603050405020304" pitchFamily="18" charset="0"/>
                <a:cs typeface="Times New Roman" panose="02020603050405020304" pitchFamily="18" charset="0"/>
              </a:rPr>
              <a:t> Let h*(N) be the cost of the optimal path from N to a goal node</a:t>
            </a:r>
            <a:br>
              <a:rPr lang="en-US" dirty="0">
                <a:latin typeface="Times New Roman" panose="02020603050405020304" pitchFamily="18" charset="0"/>
                <a:cs typeface="Times New Roman" panose="02020603050405020304" pitchFamily="18" charset="0"/>
              </a:rPr>
            </a:br>
            <a:endParaRPr lang="en-US" sz="1400" dirty="0">
              <a:latin typeface="Times New Roman" panose="02020603050405020304" pitchFamily="18" charset="0"/>
              <a:cs typeface="Times New Roman" panose="02020603050405020304" pitchFamily="18" charset="0"/>
            </a:endParaRPr>
          </a:p>
          <a:p>
            <a:pPr eaLnBrk="1" hangingPunct="1">
              <a:buClr>
                <a:srgbClr val="0033CC"/>
              </a:buClr>
              <a:buFont typeface="Wingdings" pitchFamily="2" charset="2"/>
              <a:buChar char="§"/>
            </a:pPr>
            <a:r>
              <a:rPr lang="en-US" dirty="0">
                <a:latin typeface="Times New Roman" panose="02020603050405020304" pitchFamily="18" charset="0"/>
                <a:cs typeface="Times New Roman" panose="02020603050405020304" pitchFamily="18" charset="0"/>
              </a:rPr>
              <a:t>The heuristic function h(N) is </a:t>
            </a:r>
            <a:r>
              <a:rPr lang="en-US" dirty="0">
                <a:solidFill>
                  <a:srgbClr val="990033"/>
                </a:solidFill>
                <a:latin typeface="Times New Roman" panose="02020603050405020304" pitchFamily="18" charset="0"/>
                <a:cs typeface="Times New Roman" panose="02020603050405020304" pitchFamily="18" charset="0"/>
              </a:rPr>
              <a:t>admissible</a:t>
            </a:r>
            <a:r>
              <a:rPr lang="en-US" dirty="0">
                <a:latin typeface="Times New Roman" panose="02020603050405020304" pitchFamily="18" charset="0"/>
                <a:cs typeface="Times New Roman" panose="02020603050405020304" pitchFamily="18" charset="0"/>
              </a:rPr>
              <a:t> if: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cs typeface="Times New Roman" panose="02020603050405020304" pitchFamily="18" charset="0"/>
              </a:rPr>
              <a:t>0 </a:t>
            </a:r>
            <a:r>
              <a:rPr lang="en-US" sz="3600" dirty="0">
                <a:latin typeface="Times New Roman" panose="02020603050405020304" pitchFamily="18" charset="0"/>
                <a:cs typeface="Times New Roman" panose="02020603050405020304" pitchFamily="18" charset="0"/>
                <a:sym typeface="Symbol" pitchFamily="18" charset="2"/>
              </a:rPr>
              <a:t></a:t>
            </a:r>
            <a:r>
              <a:rPr lang="en-US" sz="3600" dirty="0">
                <a:latin typeface="Times New Roman" panose="02020603050405020304" pitchFamily="18" charset="0"/>
                <a:cs typeface="Times New Roman" panose="02020603050405020304" pitchFamily="18" charset="0"/>
              </a:rPr>
              <a:t> h(N) </a:t>
            </a:r>
            <a:r>
              <a:rPr lang="en-US" sz="3600" dirty="0">
                <a:latin typeface="Times New Roman" panose="02020603050405020304" pitchFamily="18" charset="0"/>
                <a:cs typeface="Times New Roman" panose="02020603050405020304" pitchFamily="18" charset="0"/>
                <a:sym typeface="Symbol" pitchFamily="18" charset="2"/>
              </a:rPr>
              <a:t></a:t>
            </a:r>
            <a:r>
              <a:rPr lang="en-US" sz="3600" dirty="0">
                <a:latin typeface="Times New Roman" panose="02020603050405020304" pitchFamily="18" charset="0"/>
                <a:cs typeface="Times New Roman" panose="02020603050405020304" pitchFamily="18" charset="0"/>
              </a:rPr>
              <a:t> h*(N)</a:t>
            </a:r>
          </a:p>
          <a:p>
            <a:pPr eaLnBrk="1" hangingPunct="1">
              <a:buClr>
                <a:srgbClr val="0033CC"/>
              </a:buClr>
              <a:buFont typeface="Wingdings" pitchFamily="2" charset="2"/>
              <a:buChar char="§"/>
            </a:pPr>
            <a:endParaRPr lang="en-US" sz="1800" dirty="0">
              <a:latin typeface="Times New Roman" panose="02020603050405020304" pitchFamily="18" charset="0"/>
              <a:cs typeface="Times New Roman" panose="02020603050405020304" pitchFamily="18" charset="0"/>
            </a:endParaRPr>
          </a:p>
          <a:p>
            <a:pPr eaLnBrk="1" hangingPunct="1">
              <a:buClr>
                <a:srgbClr val="0033CC"/>
              </a:buClr>
              <a:buFont typeface="Wingdings" pitchFamily="2" charset="2"/>
              <a:buChar char="§"/>
            </a:pPr>
            <a:r>
              <a:rPr lang="en-US" sz="2400" dirty="0">
                <a:latin typeface="Times New Roman" panose="02020603050405020304" pitchFamily="18" charset="0"/>
                <a:cs typeface="Times New Roman" panose="02020603050405020304" pitchFamily="18" charset="0"/>
              </a:rPr>
              <a:t>An admissible heuristic function is always </a:t>
            </a:r>
            <a:r>
              <a:rPr lang="en-US" sz="2400" dirty="0">
                <a:solidFill>
                  <a:srgbClr val="0033CC"/>
                </a:solidFill>
                <a:latin typeface="Times New Roman" panose="02020603050405020304" pitchFamily="18" charset="0"/>
                <a:cs typeface="Times New Roman" panose="02020603050405020304" pitchFamily="18" charset="0"/>
              </a:rPr>
              <a:t>optimistic </a:t>
            </a:r>
            <a:r>
              <a:rPr lang="en-US" dirty="0">
                <a:latin typeface="Times New Roman" panose="02020603050405020304" pitchFamily="18" charset="0"/>
                <a:cs typeface="Times New Roman" panose="02020603050405020304" pitchFamily="18" charset="0"/>
              </a:rPr>
              <a:t>!</a:t>
            </a:r>
          </a:p>
        </p:txBody>
      </p:sp>
      <p:sp>
        <p:nvSpPr>
          <p:cNvPr id="21510" name="Text Box 5"/>
          <p:cNvSpPr txBox="1">
            <a:spLocks noChangeArrowheads="1"/>
          </p:cNvSpPr>
          <p:nvPr/>
        </p:nvSpPr>
        <p:spPr bwMode="auto">
          <a:xfrm>
            <a:off x="6437086" y="5571309"/>
            <a:ext cx="5344733" cy="584775"/>
          </a:xfrm>
          <a:prstGeom prst="rect">
            <a:avLst/>
          </a:prstGeom>
          <a:solidFill>
            <a:srgbClr val="FFE6B3"/>
          </a:solidFill>
          <a:ln w="9525">
            <a:noFill/>
            <a:miter lim="800000"/>
            <a:headEnd/>
            <a:tailEnd/>
          </a:ln>
        </p:spPr>
        <p:txBody>
          <a:bodyPr wrap="none">
            <a:spAutoFit/>
          </a:bodyPr>
          <a:lstStyle/>
          <a:p>
            <a:r>
              <a:rPr lang="en-US" sz="3200" dirty="0">
                <a:latin typeface="Comic Sans MS" pitchFamily="66" charset="0"/>
              </a:rPr>
              <a:t>G is a goal node </a:t>
            </a:r>
            <a:r>
              <a:rPr lang="en-US" sz="3200" dirty="0">
                <a:latin typeface="Comic Sans MS" pitchFamily="66" charset="0"/>
                <a:sym typeface="Wingdings" pitchFamily="2" charset="2"/>
              </a:rPr>
              <a:t></a:t>
            </a:r>
            <a:r>
              <a:rPr lang="en-US" sz="3200" dirty="0">
                <a:latin typeface="Comic Sans MS" pitchFamily="66" charset="0"/>
              </a:rPr>
              <a:t> h(G) = 0</a:t>
            </a:r>
          </a:p>
        </p:txBody>
      </p:sp>
      <p:sp>
        <p:nvSpPr>
          <p:cNvPr id="21511" name="Freeform 8"/>
          <p:cNvSpPr>
            <a:spLocks/>
          </p:cNvSpPr>
          <p:nvPr/>
        </p:nvSpPr>
        <p:spPr bwMode="auto">
          <a:xfrm>
            <a:off x="7201989" y="4430486"/>
            <a:ext cx="2336800" cy="1219200"/>
          </a:xfrm>
          <a:custGeom>
            <a:avLst/>
            <a:gdLst>
              <a:gd name="T0" fmla="*/ 0 w 1104"/>
              <a:gd name="T1" fmla="*/ 0 h 768"/>
              <a:gd name="T2" fmla="*/ 2147483647 w 1104"/>
              <a:gd name="T3" fmla="*/ 2147483647 h 768"/>
              <a:gd name="T4" fmla="*/ 2147483647 w 1104"/>
              <a:gd name="T5" fmla="*/ 2147483647 h 768"/>
              <a:gd name="T6" fmla="*/ 0 60000 65536"/>
              <a:gd name="T7" fmla="*/ 0 60000 65536"/>
              <a:gd name="T8" fmla="*/ 0 60000 65536"/>
              <a:gd name="T9" fmla="*/ 0 w 1104"/>
              <a:gd name="T10" fmla="*/ 0 h 768"/>
              <a:gd name="T11" fmla="*/ 1104 w 1104"/>
              <a:gd name="T12" fmla="*/ 768 h 768"/>
            </a:gdLst>
            <a:ahLst/>
            <a:cxnLst>
              <a:cxn ang="T6">
                <a:pos x="T0" y="T1"/>
              </a:cxn>
              <a:cxn ang="T7">
                <a:pos x="T2" y="T3"/>
              </a:cxn>
              <a:cxn ang="T8">
                <a:pos x="T4" y="T5"/>
              </a:cxn>
            </a:cxnLst>
            <a:rect l="T9" t="T10" r="T11" b="T12"/>
            <a:pathLst>
              <a:path w="1104" h="768">
                <a:moveTo>
                  <a:pt x="0" y="0"/>
                </a:moveTo>
                <a:cubicBezTo>
                  <a:pt x="100" y="152"/>
                  <a:pt x="200" y="304"/>
                  <a:pt x="384" y="432"/>
                </a:cubicBezTo>
                <a:cubicBezTo>
                  <a:pt x="568" y="560"/>
                  <a:pt x="836" y="664"/>
                  <a:pt x="1104" y="768"/>
                </a:cubicBezTo>
              </a:path>
            </a:pathLst>
          </a:custGeom>
          <a:noFill/>
          <a:ln w="38100">
            <a:solidFill>
              <a:schemeClr val="tx1"/>
            </a:solidFill>
            <a:round/>
            <a:headEnd/>
            <a:tailEnd type="stealth" w="lg" len="lg"/>
          </a:ln>
        </p:spPr>
        <p:txBody>
          <a:bodyPr wrap="none"/>
          <a:lstStyle/>
          <a:p>
            <a:endParaRPr lang="en-US"/>
          </a:p>
        </p:txBody>
      </p:sp>
      <p:sp>
        <p:nvSpPr>
          <p:cNvPr id="8"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Title 6">
            <a:extLst>
              <a:ext uri="{FF2B5EF4-FFF2-40B4-BE49-F238E27FC236}">
                <a16:creationId xmlns:a16="http://schemas.microsoft.com/office/drawing/2014/main" id="{C9769B76-C060-4310-B545-6AC92012547E}"/>
              </a:ext>
            </a:extLst>
          </p:cNvPr>
          <p:cNvSpPr>
            <a:spLocks noGrp="1"/>
          </p:cNvSpPr>
          <p:nvPr>
            <p:ph type="title"/>
          </p:nvPr>
        </p:nvSpPr>
        <p:spPr>
          <a:xfrm>
            <a:off x="3975652" y="365125"/>
            <a:ext cx="7378148" cy="1325563"/>
          </a:xfrm>
        </p:spPr>
        <p:txBody>
          <a:bodyPr>
            <a:normAutofit/>
          </a:bodyPr>
          <a:lstStyle/>
          <a:p>
            <a:pPr algn="ctr"/>
            <a:r>
              <a:rPr lang="en-US" sz="3200" b="1" dirty="0">
                <a:solidFill>
                  <a:srgbClr val="0070C0"/>
                </a:solidFill>
                <a:latin typeface="Times New Roman" panose="02020603050405020304" pitchFamily="18" charset="0"/>
                <a:cs typeface="Times New Roman" panose="02020603050405020304" pitchFamily="18" charset="0"/>
              </a:rPr>
              <a:t>Learning objectives</a:t>
            </a:r>
          </a:p>
        </p:txBody>
      </p:sp>
      <p:sp>
        <p:nvSpPr>
          <p:cNvPr id="8" name="Content Placeholder 7">
            <a:extLst>
              <a:ext uri="{FF2B5EF4-FFF2-40B4-BE49-F238E27FC236}">
                <a16:creationId xmlns:a16="http://schemas.microsoft.com/office/drawing/2014/main" id="{A6888F09-487F-430F-A5B8-1B2694F8DCE5}"/>
              </a:ext>
            </a:extLst>
          </p:cNvPr>
          <p:cNvSpPr>
            <a:spLocks noGrp="1"/>
          </p:cNvSpPr>
          <p:nvPr>
            <p:ph idx="1"/>
          </p:nvPr>
        </p:nvSpPr>
        <p:spPr>
          <a:xfrm>
            <a:off x="3975650" y="1825625"/>
            <a:ext cx="7378149" cy="4351338"/>
          </a:xfrm>
        </p:spPr>
        <p:txBody>
          <a:bodyPr>
            <a:normAutofit/>
          </a:bodyPr>
          <a:lstStyle/>
          <a:p>
            <a:r>
              <a:rPr lang="en-US" dirty="0">
                <a:latin typeface="Times New Roman" pitchFamily="18" charset="0"/>
                <a:cs typeface="Times New Roman" pitchFamily="18" charset="0"/>
              </a:rPr>
              <a:t>After reading this chapter, the students will be able to:</a:t>
            </a:r>
          </a:p>
          <a:p>
            <a:r>
              <a:rPr lang="en-US" dirty="0">
                <a:latin typeface="Times New Roman" pitchFamily="18" charset="0"/>
                <a:cs typeface="Times New Roman" pitchFamily="18" charset="0"/>
              </a:rPr>
              <a:t> To understand the concept of informed search (Heuristic Search).</a:t>
            </a:r>
          </a:p>
          <a:p>
            <a:r>
              <a:rPr lang="en-US" dirty="0">
                <a:latin typeface="Times New Roman" pitchFamily="18" charset="0"/>
                <a:cs typeface="Times New Roman" pitchFamily="18" charset="0"/>
              </a:rPr>
              <a:t> To apply and evaluate the various problems using the fundamental of search.</a:t>
            </a:r>
          </a:p>
          <a:p>
            <a:pPr marL="0" indent="0">
              <a:buNone/>
            </a:pP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body" idx="1"/>
          </p:nvPr>
        </p:nvSpPr>
        <p:spPr>
          <a:xfrm>
            <a:off x="4885508" y="1142999"/>
            <a:ext cx="6290491" cy="5213351"/>
          </a:xfrm>
        </p:spPr>
        <p:txBody>
          <a:bodyPr>
            <a:normAutofit lnSpcReduction="10000"/>
          </a:bodyPr>
          <a:lstStyle/>
          <a:p>
            <a:pPr eaLnBrk="1" hangingPunct="1">
              <a:lnSpc>
                <a:spcPct val="90000"/>
              </a:lnSpc>
              <a:buClr>
                <a:srgbClr val="0000CC"/>
              </a:buClr>
              <a:buFont typeface="Wingdings" pitchFamily="2" charset="2"/>
              <a:buNone/>
            </a:pPr>
            <a:endParaRPr lang="en-US" sz="24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2800" dirty="0">
              <a:latin typeface="Comic Sans MS" pitchFamily="66" charset="0"/>
            </a:endParaRPr>
          </a:p>
          <a:p>
            <a:pPr eaLnBrk="1" hangingPunct="1">
              <a:lnSpc>
                <a:spcPct val="90000"/>
              </a:lnSpc>
              <a:buClr>
                <a:srgbClr val="0000CC"/>
              </a:buClr>
              <a:buFont typeface="Wingdings" pitchFamily="2" charset="2"/>
              <a:buChar char="§"/>
            </a:pPr>
            <a:endParaRPr lang="en-US" sz="24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(N) = sum of the (Manhattan) distances of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every tile to its goal position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2 + 3 + 0 + 1 + 3 + 0 + 3 + 1 = 13</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a:t>
            </a:r>
            <a:r>
              <a:rPr lang="en-US" sz="2400" dirty="0">
                <a:solidFill>
                  <a:srgbClr val="0033CC"/>
                </a:solidFill>
                <a:latin typeface="Times New Roman" panose="02020603050405020304" pitchFamily="18" charset="0"/>
                <a:cs typeface="Times New Roman" panose="02020603050405020304" pitchFamily="18" charset="0"/>
              </a:rPr>
              <a:t> admissible</a:t>
            </a: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(N) = sum of permutation inversions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4 + 6 + 3 + 1 + 0 + 2 + 0 + 0 = 16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 </a:t>
            </a:r>
            <a:r>
              <a:rPr lang="en-US" sz="2400" dirty="0">
                <a:solidFill>
                  <a:srgbClr val="FF0000"/>
                </a:solidFill>
                <a:latin typeface="Times New Roman" panose="02020603050405020304" pitchFamily="18" charset="0"/>
                <a:cs typeface="Times New Roman" panose="02020603050405020304" pitchFamily="18" charset="0"/>
              </a:rPr>
              <a:t>not admissible</a:t>
            </a:r>
            <a:endParaRPr lang="en-US" sz="2400" dirty="0">
              <a:solidFill>
                <a:srgbClr val="4D4D4D"/>
              </a:solidFill>
              <a:latin typeface="Times New Roman" panose="02020603050405020304" pitchFamily="18" charset="0"/>
              <a:cs typeface="Times New Roman" panose="02020603050405020304" pitchFamily="18" charset="0"/>
            </a:endParaRPr>
          </a:p>
          <a:p>
            <a:pPr eaLnBrk="1" hangingPunct="1">
              <a:lnSpc>
                <a:spcPct val="90000"/>
              </a:lnSpc>
              <a:spcBef>
                <a:spcPct val="0"/>
              </a:spcBef>
              <a:buFontTx/>
              <a:buNone/>
            </a:pPr>
            <a:endParaRPr lang="en-US" sz="2400" dirty="0">
              <a:latin typeface="Comic Sans MS" pitchFamily="66" charset="0"/>
            </a:endParaRPr>
          </a:p>
        </p:txBody>
      </p:sp>
      <p:sp>
        <p:nvSpPr>
          <p:cNvPr id="22532" name="Rectangle 3"/>
          <p:cNvSpPr>
            <a:spLocks noGrp="1" noChangeArrowheads="1"/>
          </p:cNvSpPr>
          <p:nvPr>
            <p:ph type="title"/>
          </p:nvPr>
        </p:nvSpPr>
        <p:spPr>
          <a:xfrm>
            <a:off x="4558936" y="365126"/>
            <a:ext cx="6794863" cy="679904"/>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8-Puzzle Heuristics</a:t>
            </a:r>
          </a:p>
        </p:txBody>
      </p:sp>
      <p:grpSp>
        <p:nvGrpSpPr>
          <p:cNvPr id="2" name="Group 4"/>
          <p:cNvGrpSpPr>
            <a:grpSpLocks/>
          </p:cNvGrpSpPr>
          <p:nvPr/>
        </p:nvGrpSpPr>
        <p:grpSpPr bwMode="auto">
          <a:xfrm>
            <a:off x="4067408" y="1384665"/>
            <a:ext cx="6905392" cy="1911428"/>
            <a:chOff x="2064" y="1440"/>
            <a:chExt cx="2114" cy="1049"/>
          </a:xfrm>
        </p:grpSpPr>
        <p:grpSp>
          <p:nvGrpSpPr>
            <p:cNvPr id="3" name="Group 5"/>
            <p:cNvGrpSpPr>
              <a:grpSpLocks/>
            </p:cNvGrpSpPr>
            <p:nvPr/>
          </p:nvGrpSpPr>
          <p:grpSpPr bwMode="auto">
            <a:xfrm>
              <a:off x="2064" y="1440"/>
              <a:ext cx="818" cy="1049"/>
              <a:chOff x="816" y="1728"/>
              <a:chExt cx="818" cy="1049"/>
            </a:xfrm>
          </p:grpSpPr>
          <p:grpSp>
            <p:nvGrpSpPr>
              <p:cNvPr id="4" name="Group 6"/>
              <p:cNvGrpSpPr>
                <a:grpSpLocks/>
              </p:cNvGrpSpPr>
              <p:nvPr/>
            </p:nvGrpSpPr>
            <p:grpSpPr bwMode="auto">
              <a:xfrm>
                <a:off x="816" y="1728"/>
                <a:ext cx="818" cy="802"/>
                <a:chOff x="816" y="1728"/>
                <a:chExt cx="818" cy="802"/>
              </a:xfrm>
            </p:grpSpPr>
            <p:sp>
              <p:nvSpPr>
                <p:cNvPr id="22550" name="Rectangle 7"/>
                <p:cNvSpPr>
                  <a:spLocks noChangeArrowheads="1"/>
                </p:cNvSpPr>
                <p:nvPr/>
              </p:nvSpPr>
              <p:spPr bwMode="auto">
                <a:xfrm>
                  <a:off x="816" y="1728"/>
                  <a:ext cx="818" cy="802"/>
                </a:xfrm>
                <a:prstGeom prst="rect">
                  <a:avLst/>
                </a:prstGeom>
                <a:noFill/>
                <a:ln w="9525">
                  <a:solidFill>
                    <a:schemeClr val="tx1"/>
                  </a:solidFill>
                  <a:miter lim="800000"/>
                  <a:headEnd/>
                  <a:tailEnd/>
                </a:ln>
              </p:spPr>
              <p:txBody>
                <a:bodyPr wrap="none" anchor="ctr"/>
                <a:lstStyle/>
                <a:p>
                  <a:endParaRPr lang="en-US"/>
                </a:p>
              </p:txBody>
            </p:sp>
            <p:sp>
              <p:nvSpPr>
                <p:cNvPr id="22551" name="Rectangle 8"/>
                <p:cNvSpPr>
                  <a:spLocks noChangeArrowheads="1"/>
                </p:cNvSpPr>
                <p:nvPr/>
              </p:nvSpPr>
              <p:spPr bwMode="auto">
                <a:xfrm>
                  <a:off x="1361"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2552" name="Rectangle 9"/>
                <p:cNvSpPr>
                  <a:spLocks noChangeArrowheads="1"/>
                </p:cNvSpPr>
                <p:nvPr/>
              </p:nvSpPr>
              <p:spPr bwMode="auto">
                <a:xfrm>
                  <a:off x="816"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2553" name="Rectangle 10"/>
                <p:cNvSpPr>
                  <a:spLocks noChangeArrowheads="1"/>
                </p:cNvSpPr>
                <p:nvPr/>
              </p:nvSpPr>
              <p:spPr bwMode="auto">
                <a:xfrm>
                  <a:off x="816"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2554" name="Rectangle 11"/>
                <p:cNvSpPr>
                  <a:spLocks noChangeArrowheads="1"/>
                </p:cNvSpPr>
                <p:nvPr/>
              </p:nvSpPr>
              <p:spPr bwMode="auto">
                <a:xfrm>
                  <a:off x="816"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2555" name="Rectangle 12"/>
                <p:cNvSpPr>
                  <a:spLocks noChangeArrowheads="1"/>
                </p:cNvSpPr>
                <p:nvPr/>
              </p:nvSpPr>
              <p:spPr bwMode="auto">
                <a:xfrm>
                  <a:off x="1089"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2556" name="Rectangle 13"/>
                <p:cNvSpPr>
                  <a:spLocks noChangeArrowheads="1"/>
                </p:cNvSpPr>
                <p:nvPr/>
              </p:nvSpPr>
              <p:spPr bwMode="auto">
                <a:xfrm>
                  <a:off x="1361"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2557" name="Rectangle 14"/>
                <p:cNvSpPr>
                  <a:spLocks noChangeArrowheads="1"/>
                </p:cNvSpPr>
                <p:nvPr/>
              </p:nvSpPr>
              <p:spPr bwMode="auto">
                <a:xfrm>
                  <a:off x="1089"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sp>
              <p:nvSpPr>
                <p:cNvPr id="22558" name="Rectangle 15"/>
                <p:cNvSpPr>
                  <a:spLocks noChangeArrowheads="1"/>
                </p:cNvSpPr>
                <p:nvPr/>
              </p:nvSpPr>
              <p:spPr bwMode="auto">
                <a:xfrm>
                  <a:off x="1361"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grpSp>
          <p:sp>
            <p:nvSpPr>
              <p:cNvPr id="22549" name="Text Box 16"/>
              <p:cNvSpPr txBox="1">
                <a:spLocks noChangeArrowheads="1"/>
              </p:cNvSpPr>
              <p:nvPr/>
            </p:nvSpPr>
            <p:spPr bwMode="auto">
              <a:xfrm>
                <a:off x="816" y="2544"/>
                <a:ext cx="626" cy="233"/>
              </a:xfrm>
              <a:prstGeom prst="rect">
                <a:avLst/>
              </a:prstGeom>
              <a:noFill/>
              <a:ln w="9525">
                <a:noFill/>
                <a:miter lim="800000"/>
                <a:headEnd/>
                <a:tailEnd/>
              </a:ln>
            </p:spPr>
            <p:txBody>
              <a:bodyPr wrap="none">
                <a:spAutoFit/>
              </a:bodyPr>
              <a:lstStyle/>
              <a:p>
                <a:r>
                  <a:rPr lang="en-US" sz="1800">
                    <a:latin typeface="Comic Sans MS" pitchFamily="66" charset="0"/>
                  </a:rPr>
                  <a:t>STATE</a:t>
                </a:r>
                <a:r>
                  <a:rPr lang="en-US">
                    <a:latin typeface="Comic Sans MS" pitchFamily="66" charset="0"/>
                  </a:rPr>
                  <a:t>(N)</a:t>
                </a:r>
              </a:p>
            </p:txBody>
          </p:sp>
        </p:grpSp>
        <p:grpSp>
          <p:nvGrpSpPr>
            <p:cNvPr id="5" name="Group 17"/>
            <p:cNvGrpSpPr>
              <a:grpSpLocks/>
            </p:cNvGrpSpPr>
            <p:nvPr/>
          </p:nvGrpSpPr>
          <p:grpSpPr bwMode="auto">
            <a:xfrm>
              <a:off x="3360" y="1440"/>
              <a:ext cx="818" cy="1049"/>
              <a:chOff x="2640" y="1728"/>
              <a:chExt cx="818" cy="1049"/>
            </a:xfrm>
          </p:grpSpPr>
          <p:grpSp>
            <p:nvGrpSpPr>
              <p:cNvPr id="6" name="Group 18"/>
              <p:cNvGrpSpPr>
                <a:grpSpLocks/>
              </p:cNvGrpSpPr>
              <p:nvPr/>
            </p:nvGrpSpPr>
            <p:grpSpPr bwMode="auto">
              <a:xfrm>
                <a:off x="2640" y="1728"/>
                <a:ext cx="818" cy="802"/>
                <a:chOff x="2640" y="1728"/>
                <a:chExt cx="818" cy="802"/>
              </a:xfrm>
            </p:grpSpPr>
            <p:sp>
              <p:nvSpPr>
                <p:cNvPr id="22539" name="Rectangle 19"/>
                <p:cNvSpPr>
                  <a:spLocks noChangeArrowheads="1"/>
                </p:cNvSpPr>
                <p:nvPr/>
              </p:nvSpPr>
              <p:spPr bwMode="auto">
                <a:xfrm>
                  <a:off x="2640" y="1728"/>
                  <a:ext cx="818" cy="802"/>
                </a:xfrm>
                <a:prstGeom prst="rect">
                  <a:avLst/>
                </a:prstGeom>
                <a:noFill/>
                <a:ln w="9525">
                  <a:solidFill>
                    <a:schemeClr val="tx1"/>
                  </a:solidFill>
                  <a:miter lim="800000"/>
                  <a:headEnd/>
                  <a:tailEnd/>
                </a:ln>
              </p:spPr>
              <p:txBody>
                <a:bodyPr wrap="none" anchor="ctr"/>
                <a:lstStyle/>
                <a:p>
                  <a:endParaRPr lang="en-US"/>
                </a:p>
              </p:txBody>
            </p:sp>
            <p:sp>
              <p:nvSpPr>
                <p:cNvPr id="22540" name="Rectangle 20"/>
                <p:cNvSpPr>
                  <a:spLocks noChangeArrowheads="1"/>
                </p:cNvSpPr>
                <p:nvPr/>
              </p:nvSpPr>
              <p:spPr bwMode="auto">
                <a:xfrm>
                  <a:off x="3185"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2541" name="Rectangle 21"/>
                <p:cNvSpPr>
                  <a:spLocks noChangeArrowheads="1"/>
                </p:cNvSpPr>
                <p:nvPr/>
              </p:nvSpPr>
              <p:spPr bwMode="auto">
                <a:xfrm>
                  <a:off x="2640"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2542" name="Rectangle 22"/>
                <p:cNvSpPr>
                  <a:spLocks noChangeArrowheads="1"/>
                </p:cNvSpPr>
                <p:nvPr/>
              </p:nvSpPr>
              <p:spPr bwMode="auto">
                <a:xfrm>
                  <a:off x="2640"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2543" name="Rectangle 23"/>
                <p:cNvSpPr>
                  <a:spLocks noChangeArrowheads="1"/>
                </p:cNvSpPr>
                <p:nvPr/>
              </p:nvSpPr>
              <p:spPr bwMode="auto">
                <a:xfrm>
                  <a:off x="2640"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2544" name="Rectangle 24"/>
                <p:cNvSpPr>
                  <a:spLocks noChangeArrowheads="1"/>
                </p:cNvSpPr>
                <p:nvPr/>
              </p:nvSpPr>
              <p:spPr bwMode="auto">
                <a:xfrm>
                  <a:off x="2913"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2545" name="Rectangle 25"/>
                <p:cNvSpPr>
                  <a:spLocks noChangeArrowheads="1"/>
                </p:cNvSpPr>
                <p:nvPr/>
              </p:nvSpPr>
              <p:spPr bwMode="auto">
                <a:xfrm>
                  <a:off x="2913"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2546" name="Rectangle 26"/>
                <p:cNvSpPr>
                  <a:spLocks noChangeArrowheads="1"/>
                </p:cNvSpPr>
                <p:nvPr/>
              </p:nvSpPr>
              <p:spPr bwMode="auto">
                <a:xfrm>
                  <a:off x="2913"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sp>
              <p:nvSpPr>
                <p:cNvPr id="22547" name="Rectangle 27"/>
                <p:cNvSpPr>
                  <a:spLocks noChangeArrowheads="1"/>
                </p:cNvSpPr>
                <p:nvPr/>
              </p:nvSpPr>
              <p:spPr bwMode="auto">
                <a:xfrm>
                  <a:off x="3185"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grpSp>
          <p:sp>
            <p:nvSpPr>
              <p:cNvPr id="22538" name="Text Box 28"/>
              <p:cNvSpPr txBox="1">
                <a:spLocks noChangeArrowheads="1"/>
              </p:cNvSpPr>
              <p:nvPr/>
            </p:nvSpPr>
            <p:spPr bwMode="auto">
              <a:xfrm>
                <a:off x="2640" y="2544"/>
                <a:ext cx="609" cy="233"/>
              </a:xfrm>
              <a:prstGeom prst="rect">
                <a:avLst/>
              </a:prstGeom>
              <a:noFill/>
              <a:ln w="9525">
                <a:noFill/>
                <a:miter lim="800000"/>
                <a:headEnd/>
                <a:tailEnd/>
              </a:ln>
            </p:spPr>
            <p:txBody>
              <a:bodyPr wrap="none">
                <a:spAutoFit/>
              </a:bodyPr>
              <a:lstStyle/>
              <a:p>
                <a:r>
                  <a:rPr lang="en-US">
                    <a:latin typeface="Comic Sans MS" pitchFamily="66" charset="0"/>
                  </a:rPr>
                  <a:t>Goal state</a:t>
                </a:r>
              </a:p>
            </p:txBody>
          </p:sp>
        </p:grpSp>
      </p:grpSp>
      <p:sp>
        <p:nvSpPr>
          <p:cNvPr id="31"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32" name="Footer Placeholder 31"/>
          <p:cNvSpPr>
            <a:spLocks noGrp="1"/>
          </p:cNvSpPr>
          <p:nvPr>
            <p:ph type="ftr" sz="quarter" idx="11"/>
          </p:nvPr>
        </p:nvSpPr>
        <p:spPr>
          <a:xfrm>
            <a:off x="4959164"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3265714" y="1143000"/>
            <a:ext cx="7910286" cy="5410200"/>
          </a:xfrm>
        </p:spPr>
        <p:txBody>
          <a:bodyPr>
            <a:normAutofit lnSpcReduction="10000"/>
          </a:bodyPr>
          <a:lstStyle/>
          <a:p>
            <a:pPr eaLnBrk="1" hangingPunct="1">
              <a:lnSpc>
                <a:spcPct val="90000"/>
              </a:lnSpc>
              <a:buClr>
                <a:srgbClr val="0000CC"/>
              </a:buClr>
              <a:buFont typeface="Wingdings" pitchFamily="2" charset="2"/>
              <a:buNone/>
            </a:pPr>
            <a:endParaRPr lang="en-US" sz="24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2800" dirty="0">
              <a:latin typeface="Comic Sans MS" pitchFamily="66" charset="0"/>
            </a:endParaRP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(N)  = number of misplaced tiles = 6</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 </a:t>
            </a:r>
            <a:r>
              <a:rPr lang="en-US" sz="2400" dirty="0">
                <a:solidFill>
                  <a:srgbClr val="0000FF"/>
                </a:solidFill>
                <a:latin typeface="Times New Roman" panose="02020603050405020304" pitchFamily="18" charset="0"/>
                <a:cs typeface="Times New Roman" panose="02020603050405020304" pitchFamily="18" charset="0"/>
              </a:rPr>
              <a:t>admissible</a:t>
            </a: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(N) = sum of the (Manhattan) distances of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every tile to its goal position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2 + 3 + 0 + 1 + 3 + 0 + 3 + 1 = 13</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 </a:t>
            </a:r>
            <a:r>
              <a:rPr lang="en-US" sz="2400" dirty="0">
                <a:solidFill>
                  <a:srgbClr val="FF0000"/>
                </a:solidFill>
                <a:latin typeface="Times New Roman" panose="02020603050405020304" pitchFamily="18" charset="0"/>
                <a:cs typeface="Times New Roman" panose="02020603050405020304" pitchFamily="18" charset="0"/>
              </a:rPr>
              <a:t>???</a:t>
            </a:r>
          </a:p>
          <a:p>
            <a:pPr eaLnBrk="1" hangingPunct="1">
              <a:lnSpc>
                <a:spcPct val="90000"/>
              </a:lnSpc>
              <a:buClr>
                <a:srgbClr val="0000CC"/>
              </a:buClr>
              <a:buFont typeface="Wingdings" pitchFamily="2" charset="2"/>
              <a:buChar char="§"/>
            </a:pPr>
            <a:r>
              <a:rPr lang="en-US" sz="2400" dirty="0">
                <a:latin typeface="Comic Sans MS" pitchFamily="66" charset="0"/>
              </a:rPr>
              <a:t>h</a:t>
            </a:r>
            <a:r>
              <a:rPr lang="en-US" sz="2400" baseline="-25000" dirty="0">
                <a:latin typeface="Comic Sans MS" pitchFamily="66" charset="0"/>
              </a:rPr>
              <a:t>3</a:t>
            </a:r>
            <a:r>
              <a:rPr lang="en-US" sz="2400" dirty="0">
                <a:latin typeface="Comic Sans MS" pitchFamily="66" charset="0"/>
              </a:rPr>
              <a:t>(N) = sum of permutation inversions</a:t>
            </a:r>
            <a:br>
              <a:rPr lang="en-US" sz="2400" dirty="0">
                <a:latin typeface="Comic Sans MS" pitchFamily="66" charset="0"/>
              </a:rPr>
            </a:br>
            <a:r>
              <a:rPr lang="en-US" sz="2400" dirty="0">
                <a:latin typeface="Comic Sans MS" pitchFamily="66" charset="0"/>
              </a:rPr>
              <a:t>          = 4 + 6 + 3 + 1 + 0 + 2 + 0 + 0 = 16 </a:t>
            </a:r>
            <a:br>
              <a:rPr lang="en-US" sz="2400" dirty="0">
                <a:latin typeface="Comic Sans MS" pitchFamily="66" charset="0"/>
              </a:rPr>
            </a:br>
            <a:r>
              <a:rPr lang="en-US" sz="2400" dirty="0">
                <a:latin typeface="Comic Sans MS" pitchFamily="66" charset="0"/>
              </a:rPr>
              <a:t>is </a:t>
            </a:r>
            <a:r>
              <a:rPr lang="en-US" sz="2400" dirty="0">
                <a:solidFill>
                  <a:srgbClr val="FF0000"/>
                </a:solidFill>
                <a:latin typeface="Comic Sans MS" pitchFamily="66" charset="0"/>
              </a:rPr>
              <a:t>not admissible</a:t>
            </a:r>
            <a:r>
              <a:rPr lang="en-US" sz="2400" dirty="0">
                <a:latin typeface="Comic Sans MS" pitchFamily="66" charset="0"/>
              </a:rPr>
              <a:t> </a:t>
            </a:r>
            <a:endParaRPr lang="en-US" sz="2400" dirty="0">
              <a:solidFill>
                <a:srgbClr val="4D4D4D"/>
              </a:solidFill>
              <a:latin typeface="Comic Sans MS" pitchFamily="66" charset="0"/>
            </a:endParaRPr>
          </a:p>
          <a:p>
            <a:pPr eaLnBrk="1" hangingPunct="1">
              <a:lnSpc>
                <a:spcPct val="90000"/>
              </a:lnSpc>
              <a:spcBef>
                <a:spcPct val="0"/>
              </a:spcBef>
              <a:buFontTx/>
              <a:buNone/>
            </a:pPr>
            <a:endParaRPr lang="en-US" sz="2400" dirty="0">
              <a:latin typeface="Comic Sans MS" pitchFamily="66" charset="0"/>
            </a:endParaRPr>
          </a:p>
        </p:txBody>
      </p:sp>
      <p:sp>
        <p:nvSpPr>
          <p:cNvPr id="23556" name="Rectangle 3"/>
          <p:cNvSpPr>
            <a:spLocks noGrp="1" noChangeArrowheads="1"/>
          </p:cNvSpPr>
          <p:nvPr>
            <p:ph type="title"/>
          </p:nvPr>
        </p:nvSpPr>
        <p:spPr>
          <a:xfrm>
            <a:off x="3252650" y="365126"/>
            <a:ext cx="8101149" cy="784406"/>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8-Puzzle Heuristics</a:t>
            </a:r>
          </a:p>
        </p:txBody>
      </p:sp>
      <p:grpSp>
        <p:nvGrpSpPr>
          <p:cNvPr id="2" name="Group 4"/>
          <p:cNvGrpSpPr>
            <a:grpSpLocks/>
          </p:cNvGrpSpPr>
          <p:nvPr/>
        </p:nvGrpSpPr>
        <p:grpSpPr bwMode="auto">
          <a:xfrm>
            <a:off x="3742660" y="1371602"/>
            <a:ext cx="7176977" cy="1665288"/>
            <a:chOff x="2064" y="1440"/>
            <a:chExt cx="2114" cy="1049"/>
          </a:xfrm>
        </p:grpSpPr>
        <p:grpSp>
          <p:nvGrpSpPr>
            <p:cNvPr id="3" name="Group 5"/>
            <p:cNvGrpSpPr>
              <a:grpSpLocks/>
            </p:cNvGrpSpPr>
            <p:nvPr/>
          </p:nvGrpSpPr>
          <p:grpSpPr bwMode="auto">
            <a:xfrm>
              <a:off x="2064" y="1440"/>
              <a:ext cx="818" cy="1049"/>
              <a:chOff x="816" y="1728"/>
              <a:chExt cx="818" cy="1049"/>
            </a:xfrm>
          </p:grpSpPr>
          <p:grpSp>
            <p:nvGrpSpPr>
              <p:cNvPr id="4" name="Group 6"/>
              <p:cNvGrpSpPr>
                <a:grpSpLocks/>
              </p:cNvGrpSpPr>
              <p:nvPr/>
            </p:nvGrpSpPr>
            <p:grpSpPr bwMode="auto">
              <a:xfrm>
                <a:off x="816" y="1728"/>
                <a:ext cx="818" cy="802"/>
                <a:chOff x="816" y="1728"/>
                <a:chExt cx="818" cy="802"/>
              </a:xfrm>
            </p:grpSpPr>
            <p:sp>
              <p:nvSpPr>
                <p:cNvPr id="23574" name="Rectangle 7"/>
                <p:cNvSpPr>
                  <a:spLocks noChangeArrowheads="1"/>
                </p:cNvSpPr>
                <p:nvPr/>
              </p:nvSpPr>
              <p:spPr bwMode="auto">
                <a:xfrm>
                  <a:off x="816" y="1728"/>
                  <a:ext cx="818" cy="802"/>
                </a:xfrm>
                <a:prstGeom prst="rect">
                  <a:avLst/>
                </a:prstGeom>
                <a:noFill/>
                <a:ln w="9525">
                  <a:solidFill>
                    <a:schemeClr val="tx1"/>
                  </a:solidFill>
                  <a:miter lim="800000"/>
                  <a:headEnd/>
                  <a:tailEnd/>
                </a:ln>
              </p:spPr>
              <p:txBody>
                <a:bodyPr wrap="none" anchor="ctr"/>
                <a:lstStyle/>
                <a:p>
                  <a:endParaRPr lang="en-US"/>
                </a:p>
              </p:txBody>
            </p:sp>
            <p:sp>
              <p:nvSpPr>
                <p:cNvPr id="23575" name="Rectangle 8"/>
                <p:cNvSpPr>
                  <a:spLocks noChangeArrowheads="1"/>
                </p:cNvSpPr>
                <p:nvPr/>
              </p:nvSpPr>
              <p:spPr bwMode="auto">
                <a:xfrm>
                  <a:off x="1361"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3576" name="Rectangle 9"/>
                <p:cNvSpPr>
                  <a:spLocks noChangeArrowheads="1"/>
                </p:cNvSpPr>
                <p:nvPr/>
              </p:nvSpPr>
              <p:spPr bwMode="auto">
                <a:xfrm>
                  <a:off x="816"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3577" name="Rectangle 10"/>
                <p:cNvSpPr>
                  <a:spLocks noChangeArrowheads="1"/>
                </p:cNvSpPr>
                <p:nvPr/>
              </p:nvSpPr>
              <p:spPr bwMode="auto">
                <a:xfrm>
                  <a:off x="816"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3578" name="Rectangle 11"/>
                <p:cNvSpPr>
                  <a:spLocks noChangeArrowheads="1"/>
                </p:cNvSpPr>
                <p:nvPr/>
              </p:nvSpPr>
              <p:spPr bwMode="auto">
                <a:xfrm>
                  <a:off x="816"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3579" name="Rectangle 12"/>
                <p:cNvSpPr>
                  <a:spLocks noChangeArrowheads="1"/>
                </p:cNvSpPr>
                <p:nvPr/>
              </p:nvSpPr>
              <p:spPr bwMode="auto">
                <a:xfrm>
                  <a:off x="1089"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3580" name="Rectangle 13"/>
                <p:cNvSpPr>
                  <a:spLocks noChangeArrowheads="1"/>
                </p:cNvSpPr>
                <p:nvPr/>
              </p:nvSpPr>
              <p:spPr bwMode="auto">
                <a:xfrm>
                  <a:off x="1361"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3581" name="Rectangle 14"/>
                <p:cNvSpPr>
                  <a:spLocks noChangeArrowheads="1"/>
                </p:cNvSpPr>
                <p:nvPr/>
              </p:nvSpPr>
              <p:spPr bwMode="auto">
                <a:xfrm>
                  <a:off x="1089"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sp>
              <p:nvSpPr>
                <p:cNvPr id="23582" name="Rectangle 15"/>
                <p:cNvSpPr>
                  <a:spLocks noChangeArrowheads="1"/>
                </p:cNvSpPr>
                <p:nvPr/>
              </p:nvSpPr>
              <p:spPr bwMode="auto">
                <a:xfrm>
                  <a:off x="1361"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grpSp>
          <p:sp>
            <p:nvSpPr>
              <p:cNvPr id="23573" name="Text Box 16"/>
              <p:cNvSpPr txBox="1">
                <a:spLocks noChangeArrowheads="1"/>
              </p:cNvSpPr>
              <p:nvPr/>
            </p:nvSpPr>
            <p:spPr bwMode="auto">
              <a:xfrm>
                <a:off x="816" y="2544"/>
                <a:ext cx="626" cy="233"/>
              </a:xfrm>
              <a:prstGeom prst="rect">
                <a:avLst/>
              </a:prstGeom>
              <a:noFill/>
              <a:ln w="9525">
                <a:noFill/>
                <a:miter lim="800000"/>
                <a:headEnd/>
                <a:tailEnd/>
              </a:ln>
            </p:spPr>
            <p:txBody>
              <a:bodyPr wrap="none">
                <a:spAutoFit/>
              </a:bodyPr>
              <a:lstStyle/>
              <a:p>
                <a:r>
                  <a:rPr lang="en-US" sz="1800">
                    <a:latin typeface="Comic Sans MS" pitchFamily="66" charset="0"/>
                  </a:rPr>
                  <a:t>STATE</a:t>
                </a:r>
                <a:r>
                  <a:rPr lang="en-US">
                    <a:latin typeface="Comic Sans MS" pitchFamily="66" charset="0"/>
                  </a:rPr>
                  <a:t>(N)</a:t>
                </a:r>
              </a:p>
            </p:txBody>
          </p:sp>
        </p:grpSp>
        <p:grpSp>
          <p:nvGrpSpPr>
            <p:cNvPr id="5" name="Group 17"/>
            <p:cNvGrpSpPr>
              <a:grpSpLocks/>
            </p:cNvGrpSpPr>
            <p:nvPr/>
          </p:nvGrpSpPr>
          <p:grpSpPr bwMode="auto">
            <a:xfrm>
              <a:off x="3360" y="1440"/>
              <a:ext cx="818" cy="1049"/>
              <a:chOff x="2640" y="1728"/>
              <a:chExt cx="818" cy="1049"/>
            </a:xfrm>
          </p:grpSpPr>
          <p:grpSp>
            <p:nvGrpSpPr>
              <p:cNvPr id="6" name="Group 18"/>
              <p:cNvGrpSpPr>
                <a:grpSpLocks/>
              </p:cNvGrpSpPr>
              <p:nvPr/>
            </p:nvGrpSpPr>
            <p:grpSpPr bwMode="auto">
              <a:xfrm>
                <a:off x="2640" y="1728"/>
                <a:ext cx="818" cy="802"/>
                <a:chOff x="2640" y="1728"/>
                <a:chExt cx="818" cy="802"/>
              </a:xfrm>
            </p:grpSpPr>
            <p:sp>
              <p:nvSpPr>
                <p:cNvPr id="23563" name="Rectangle 19"/>
                <p:cNvSpPr>
                  <a:spLocks noChangeArrowheads="1"/>
                </p:cNvSpPr>
                <p:nvPr/>
              </p:nvSpPr>
              <p:spPr bwMode="auto">
                <a:xfrm>
                  <a:off x="2640" y="1728"/>
                  <a:ext cx="818" cy="802"/>
                </a:xfrm>
                <a:prstGeom prst="rect">
                  <a:avLst/>
                </a:prstGeom>
                <a:noFill/>
                <a:ln w="9525">
                  <a:solidFill>
                    <a:schemeClr val="tx1"/>
                  </a:solidFill>
                  <a:miter lim="800000"/>
                  <a:headEnd/>
                  <a:tailEnd/>
                </a:ln>
              </p:spPr>
              <p:txBody>
                <a:bodyPr wrap="none" anchor="ctr"/>
                <a:lstStyle/>
                <a:p>
                  <a:endParaRPr lang="en-US"/>
                </a:p>
              </p:txBody>
            </p:sp>
            <p:sp>
              <p:nvSpPr>
                <p:cNvPr id="23564" name="Rectangle 20"/>
                <p:cNvSpPr>
                  <a:spLocks noChangeArrowheads="1"/>
                </p:cNvSpPr>
                <p:nvPr/>
              </p:nvSpPr>
              <p:spPr bwMode="auto">
                <a:xfrm>
                  <a:off x="3185"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3565" name="Rectangle 21"/>
                <p:cNvSpPr>
                  <a:spLocks noChangeArrowheads="1"/>
                </p:cNvSpPr>
                <p:nvPr/>
              </p:nvSpPr>
              <p:spPr bwMode="auto">
                <a:xfrm>
                  <a:off x="2640"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3566" name="Rectangle 22"/>
                <p:cNvSpPr>
                  <a:spLocks noChangeArrowheads="1"/>
                </p:cNvSpPr>
                <p:nvPr/>
              </p:nvSpPr>
              <p:spPr bwMode="auto">
                <a:xfrm>
                  <a:off x="2640"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3567" name="Rectangle 23"/>
                <p:cNvSpPr>
                  <a:spLocks noChangeArrowheads="1"/>
                </p:cNvSpPr>
                <p:nvPr/>
              </p:nvSpPr>
              <p:spPr bwMode="auto">
                <a:xfrm>
                  <a:off x="2640"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3568" name="Rectangle 24"/>
                <p:cNvSpPr>
                  <a:spLocks noChangeArrowheads="1"/>
                </p:cNvSpPr>
                <p:nvPr/>
              </p:nvSpPr>
              <p:spPr bwMode="auto">
                <a:xfrm>
                  <a:off x="2913"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3569" name="Rectangle 25"/>
                <p:cNvSpPr>
                  <a:spLocks noChangeArrowheads="1"/>
                </p:cNvSpPr>
                <p:nvPr/>
              </p:nvSpPr>
              <p:spPr bwMode="auto">
                <a:xfrm>
                  <a:off x="2913"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3570" name="Rectangle 26"/>
                <p:cNvSpPr>
                  <a:spLocks noChangeArrowheads="1"/>
                </p:cNvSpPr>
                <p:nvPr/>
              </p:nvSpPr>
              <p:spPr bwMode="auto">
                <a:xfrm>
                  <a:off x="2913"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sp>
              <p:nvSpPr>
                <p:cNvPr id="23571" name="Rectangle 27"/>
                <p:cNvSpPr>
                  <a:spLocks noChangeArrowheads="1"/>
                </p:cNvSpPr>
                <p:nvPr/>
              </p:nvSpPr>
              <p:spPr bwMode="auto">
                <a:xfrm>
                  <a:off x="3185"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grpSp>
          <p:sp>
            <p:nvSpPr>
              <p:cNvPr id="23562" name="Text Box 28"/>
              <p:cNvSpPr txBox="1">
                <a:spLocks noChangeArrowheads="1"/>
              </p:cNvSpPr>
              <p:nvPr/>
            </p:nvSpPr>
            <p:spPr bwMode="auto">
              <a:xfrm>
                <a:off x="2640" y="2544"/>
                <a:ext cx="609" cy="233"/>
              </a:xfrm>
              <a:prstGeom prst="rect">
                <a:avLst/>
              </a:prstGeom>
              <a:noFill/>
              <a:ln w="9525">
                <a:noFill/>
                <a:miter lim="800000"/>
                <a:headEnd/>
                <a:tailEnd/>
              </a:ln>
            </p:spPr>
            <p:txBody>
              <a:bodyPr wrap="none">
                <a:spAutoFit/>
              </a:bodyPr>
              <a:lstStyle/>
              <a:p>
                <a:r>
                  <a:rPr lang="en-US">
                    <a:latin typeface="Comic Sans MS" pitchFamily="66" charset="0"/>
                  </a:rPr>
                  <a:t>Goal state</a:t>
                </a:r>
              </a:p>
            </p:txBody>
          </p:sp>
        </p:grpSp>
      </p:grpSp>
      <p:sp>
        <p:nvSpPr>
          <p:cNvPr id="23558" name="Rectangle 29"/>
          <p:cNvSpPr>
            <a:spLocks noChangeArrowheads="1"/>
          </p:cNvSpPr>
          <p:nvPr/>
        </p:nvSpPr>
        <p:spPr bwMode="auto">
          <a:xfrm>
            <a:off x="1625600" y="5334000"/>
            <a:ext cx="8432800" cy="1066800"/>
          </a:xfrm>
          <a:prstGeom prst="rect">
            <a:avLst/>
          </a:prstGeom>
          <a:solidFill>
            <a:schemeClr val="bg1"/>
          </a:solidFill>
          <a:ln w="9525">
            <a:noFill/>
            <a:miter lim="800000"/>
            <a:headEnd/>
            <a:tailEnd/>
          </a:ln>
        </p:spPr>
        <p:txBody>
          <a:bodyPr wrap="none" anchor="ctr"/>
          <a:lstStyle/>
          <a:p>
            <a:endParaRPr lang="en-US"/>
          </a:p>
        </p:txBody>
      </p:sp>
      <p:sp>
        <p:nvSpPr>
          <p:cNvPr id="31"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32" name="Footer Placeholder 31"/>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body" idx="1"/>
          </p:nvPr>
        </p:nvSpPr>
        <p:spPr>
          <a:xfrm>
            <a:off x="3762102" y="1143000"/>
            <a:ext cx="7413897" cy="5410200"/>
          </a:xfrm>
        </p:spPr>
        <p:txBody>
          <a:bodyPr>
            <a:normAutofit lnSpcReduction="10000"/>
          </a:bodyPr>
          <a:lstStyle/>
          <a:p>
            <a:pPr eaLnBrk="1" hangingPunct="1">
              <a:lnSpc>
                <a:spcPct val="90000"/>
              </a:lnSpc>
              <a:buClr>
                <a:srgbClr val="0000CC"/>
              </a:buClr>
              <a:buFont typeface="Wingdings" pitchFamily="2" charset="2"/>
              <a:buNone/>
            </a:pPr>
            <a:endParaRPr lang="en-US" sz="24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2800" dirty="0">
              <a:latin typeface="Times New Roman" panose="02020603050405020304" pitchFamily="18" charset="0"/>
              <a:cs typeface="Times New Roman" panose="02020603050405020304" pitchFamily="18" charset="0"/>
            </a:endParaRPr>
          </a:p>
          <a:p>
            <a:pPr eaLnBrk="1" hangingPunct="1">
              <a:lnSpc>
                <a:spcPct val="90000"/>
              </a:lnSpc>
              <a:buClr>
                <a:srgbClr val="0000CC"/>
              </a:buClr>
              <a:buFont typeface="Wingdings" pitchFamily="2" charset="2"/>
              <a:buChar char="§"/>
            </a:pPr>
            <a:r>
              <a:rPr lang="en-US" sz="2400" dirty="0">
                <a:solidFill>
                  <a:srgbClr val="4D4D4D"/>
                </a:solidFill>
                <a:latin typeface="Times New Roman" panose="02020603050405020304" pitchFamily="18" charset="0"/>
                <a:cs typeface="Times New Roman" panose="02020603050405020304" pitchFamily="18" charset="0"/>
              </a:rPr>
              <a:t>h</a:t>
            </a:r>
            <a:r>
              <a:rPr lang="en-US" sz="2400" baseline="-25000" dirty="0">
                <a:solidFill>
                  <a:srgbClr val="4D4D4D"/>
                </a:solidFill>
                <a:latin typeface="Times New Roman" panose="02020603050405020304" pitchFamily="18" charset="0"/>
                <a:cs typeface="Times New Roman" panose="02020603050405020304" pitchFamily="18" charset="0"/>
              </a:rPr>
              <a:t>1</a:t>
            </a:r>
            <a:r>
              <a:rPr lang="en-US" sz="2400" dirty="0">
                <a:solidFill>
                  <a:srgbClr val="4D4D4D"/>
                </a:solidFill>
                <a:latin typeface="Times New Roman" panose="02020603050405020304" pitchFamily="18" charset="0"/>
                <a:cs typeface="Times New Roman" panose="02020603050405020304" pitchFamily="18" charset="0"/>
              </a:rPr>
              <a:t>(N)  = number of misplaced tiles = 6</a:t>
            </a:r>
            <a:br>
              <a:rPr lang="en-US" sz="2400" dirty="0">
                <a:solidFill>
                  <a:srgbClr val="4D4D4D"/>
                </a:solidFill>
                <a:latin typeface="Times New Roman" panose="02020603050405020304" pitchFamily="18" charset="0"/>
                <a:cs typeface="Times New Roman" panose="02020603050405020304" pitchFamily="18" charset="0"/>
              </a:rPr>
            </a:br>
            <a:r>
              <a:rPr lang="en-US" sz="2400" dirty="0">
                <a:solidFill>
                  <a:srgbClr val="4D4D4D"/>
                </a:solidFill>
                <a:latin typeface="Times New Roman" panose="02020603050405020304" pitchFamily="18" charset="0"/>
                <a:cs typeface="Times New Roman" panose="02020603050405020304" pitchFamily="18" charset="0"/>
              </a:rPr>
              <a:t>is admissible</a:t>
            </a: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(N) = sum of the (Manhattan) distances of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every tile to its goal position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2 + 3 + 0 + 1 + 3 + 0 + 3 + 1 = 13</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 </a:t>
            </a:r>
            <a:r>
              <a:rPr lang="en-US" sz="2400" dirty="0">
                <a:solidFill>
                  <a:srgbClr val="0000FF"/>
                </a:solidFill>
                <a:latin typeface="Times New Roman" panose="02020603050405020304" pitchFamily="18" charset="0"/>
                <a:cs typeface="Times New Roman" panose="02020603050405020304" pitchFamily="18" charset="0"/>
              </a:rPr>
              <a:t>admissible</a:t>
            </a: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(N) = sum of permutation inversions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4 </a:t>
            </a:r>
            <a:r>
              <a:rPr lang="en-US" sz="2400" dirty="0">
                <a:latin typeface="Comic Sans MS" pitchFamily="66" charset="0"/>
              </a:rPr>
              <a:t>+ 6 + 3 + 1 + 0 + 2 + 0 + 0 = 16 </a:t>
            </a:r>
            <a:br>
              <a:rPr lang="en-US" sz="2400" dirty="0">
                <a:latin typeface="Comic Sans MS" pitchFamily="66" charset="0"/>
              </a:rPr>
            </a:br>
            <a:r>
              <a:rPr lang="en-US" sz="2400" dirty="0">
                <a:latin typeface="Comic Sans MS" pitchFamily="66" charset="0"/>
              </a:rPr>
              <a:t>is </a:t>
            </a:r>
            <a:r>
              <a:rPr lang="en-US" sz="2400" dirty="0">
                <a:solidFill>
                  <a:srgbClr val="FF0000"/>
                </a:solidFill>
                <a:latin typeface="Comic Sans MS" pitchFamily="66" charset="0"/>
              </a:rPr>
              <a:t>???</a:t>
            </a:r>
            <a:r>
              <a:rPr lang="en-US" sz="2400" dirty="0">
                <a:latin typeface="Comic Sans MS" pitchFamily="66" charset="0"/>
              </a:rPr>
              <a:t> </a:t>
            </a:r>
            <a:endParaRPr lang="en-US" sz="2400" dirty="0">
              <a:solidFill>
                <a:srgbClr val="4D4D4D"/>
              </a:solidFill>
              <a:latin typeface="Comic Sans MS" pitchFamily="66" charset="0"/>
            </a:endParaRPr>
          </a:p>
          <a:p>
            <a:pPr eaLnBrk="1" hangingPunct="1">
              <a:lnSpc>
                <a:spcPct val="90000"/>
              </a:lnSpc>
              <a:spcBef>
                <a:spcPct val="0"/>
              </a:spcBef>
              <a:buFontTx/>
              <a:buNone/>
            </a:pPr>
            <a:endParaRPr lang="en-US" sz="2400" dirty="0">
              <a:latin typeface="Comic Sans MS" pitchFamily="66" charset="0"/>
            </a:endParaRPr>
          </a:p>
        </p:txBody>
      </p:sp>
      <p:sp>
        <p:nvSpPr>
          <p:cNvPr id="24580" name="Rectangle 3"/>
          <p:cNvSpPr>
            <a:spLocks noGrp="1" noChangeArrowheads="1"/>
          </p:cNvSpPr>
          <p:nvPr>
            <p:ph type="title"/>
          </p:nvPr>
        </p:nvSpPr>
        <p:spPr>
          <a:xfrm>
            <a:off x="3657600" y="365125"/>
            <a:ext cx="7696200" cy="941161"/>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8-Puzzle Heuristics</a:t>
            </a:r>
          </a:p>
        </p:txBody>
      </p:sp>
      <p:grpSp>
        <p:nvGrpSpPr>
          <p:cNvPr id="2" name="Group 4"/>
          <p:cNvGrpSpPr>
            <a:grpSpLocks/>
          </p:cNvGrpSpPr>
          <p:nvPr/>
        </p:nvGrpSpPr>
        <p:grpSpPr bwMode="auto">
          <a:xfrm>
            <a:off x="3759199" y="1371602"/>
            <a:ext cx="6788299" cy="1648045"/>
            <a:chOff x="2064" y="1440"/>
            <a:chExt cx="2114" cy="1049"/>
          </a:xfrm>
        </p:grpSpPr>
        <p:grpSp>
          <p:nvGrpSpPr>
            <p:cNvPr id="3" name="Group 5"/>
            <p:cNvGrpSpPr>
              <a:grpSpLocks/>
            </p:cNvGrpSpPr>
            <p:nvPr/>
          </p:nvGrpSpPr>
          <p:grpSpPr bwMode="auto">
            <a:xfrm>
              <a:off x="2064" y="1440"/>
              <a:ext cx="818" cy="1049"/>
              <a:chOff x="816" y="1728"/>
              <a:chExt cx="818" cy="1049"/>
            </a:xfrm>
          </p:grpSpPr>
          <p:grpSp>
            <p:nvGrpSpPr>
              <p:cNvPr id="4" name="Group 6"/>
              <p:cNvGrpSpPr>
                <a:grpSpLocks/>
              </p:cNvGrpSpPr>
              <p:nvPr/>
            </p:nvGrpSpPr>
            <p:grpSpPr bwMode="auto">
              <a:xfrm>
                <a:off x="816" y="1728"/>
                <a:ext cx="818" cy="802"/>
                <a:chOff x="816" y="1728"/>
                <a:chExt cx="818" cy="802"/>
              </a:xfrm>
            </p:grpSpPr>
            <p:sp>
              <p:nvSpPr>
                <p:cNvPr id="24597" name="Rectangle 7"/>
                <p:cNvSpPr>
                  <a:spLocks noChangeArrowheads="1"/>
                </p:cNvSpPr>
                <p:nvPr/>
              </p:nvSpPr>
              <p:spPr bwMode="auto">
                <a:xfrm>
                  <a:off x="816" y="1728"/>
                  <a:ext cx="818" cy="802"/>
                </a:xfrm>
                <a:prstGeom prst="rect">
                  <a:avLst/>
                </a:prstGeom>
                <a:noFill/>
                <a:ln w="9525">
                  <a:solidFill>
                    <a:schemeClr val="tx1"/>
                  </a:solidFill>
                  <a:miter lim="800000"/>
                  <a:headEnd/>
                  <a:tailEnd/>
                </a:ln>
              </p:spPr>
              <p:txBody>
                <a:bodyPr wrap="none" anchor="ctr"/>
                <a:lstStyle/>
                <a:p>
                  <a:endParaRPr lang="en-US"/>
                </a:p>
              </p:txBody>
            </p:sp>
            <p:sp>
              <p:nvSpPr>
                <p:cNvPr id="24598" name="Rectangle 8"/>
                <p:cNvSpPr>
                  <a:spLocks noChangeArrowheads="1"/>
                </p:cNvSpPr>
                <p:nvPr/>
              </p:nvSpPr>
              <p:spPr bwMode="auto">
                <a:xfrm>
                  <a:off x="1361"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4599" name="Rectangle 9"/>
                <p:cNvSpPr>
                  <a:spLocks noChangeArrowheads="1"/>
                </p:cNvSpPr>
                <p:nvPr/>
              </p:nvSpPr>
              <p:spPr bwMode="auto">
                <a:xfrm>
                  <a:off x="816"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4600" name="Rectangle 10"/>
                <p:cNvSpPr>
                  <a:spLocks noChangeArrowheads="1"/>
                </p:cNvSpPr>
                <p:nvPr/>
              </p:nvSpPr>
              <p:spPr bwMode="auto">
                <a:xfrm>
                  <a:off x="816"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4601" name="Rectangle 11"/>
                <p:cNvSpPr>
                  <a:spLocks noChangeArrowheads="1"/>
                </p:cNvSpPr>
                <p:nvPr/>
              </p:nvSpPr>
              <p:spPr bwMode="auto">
                <a:xfrm>
                  <a:off x="816"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4602" name="Rectangle 12"/>
                <p:cNvSpPr>
                  <a:spLocks noChangeArrowheads="1"/>
                </p:cNvSpPr>
                <p:nvPr/>
              </p:nvSpPr>
              <p:spPr bwMode="auto">
                <a:xfrm>
                  <a:off x="1089"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4603" name="Rectangle 13"/>
                <p:cNvSpPr>
                  <a:spLocks noChangeArrowheads="1"/>
                </p:cNvSpPr>
                <p:nvPr/>
              </p:nvSpPr>
              <p:spPr bwMode="auto">
                <a:xfrm>
                  <a:off x="1361"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4604" name="Rectangle 14"/>
                <p:cNvSpPr>
                  <a:spLocks noChangeArrowheads="1"/>
                </p:cNvSpPr>
                <p:nvPr/>
              </p:nvSpPr>
              <p:spPr bwMode="auto">
                <a:xfrm>
                  <a:off x="1089"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sp>
              <p:nvSpPr>
                <p:cNvPr id="24605" name="Rectangle 15"/>
                <p:cNvSpPr>
                  <a:spLocks noChangeArrowheads="1"/>
                </p:cNvSpPr>
                <p:nvPr/>
              </p:nvSpPr>
              <p:spPr bwMode="auto">
                <a:xfrm>
                  <a:off x="1361"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grpSp>
          <p:sp>
            <p:nvSpPr>
              <p:cNvPr id="24596" name="Text Box 16"/>
              <p:cNvSpPr txBox="1">
                <a:spLocks noChangeArrowheads="1"/>
              </p:cNvSpPr>
              <p:nvPr/>
            </p:nvSpPr>
            <p:spPr bwMode="auto">
              <a:xfrm>
                <a:off x="816" y="2544"/>
                <a:ext cx="626" cy="233"/>
              </a:xfrm>
              <a:prstGeom prst="rect">
                <a:avLst/>
              </a:prstGeom>
              <a:noFill/>
              <a:ln w="9525">
                <a:noFill/>
                <a:miter lim="800000"/>
                <a:headEnd/>
                <a:tailEnd/>
              </a:ln>
            </p:spPr>
            <p:txBody>
              <a:bodyPr wrap="none">
                <a:spAutoFit/>
              </a:bodyPr>
              <a:lstStyle/>
              <a:p>
                <a:r>
                  <a:rPr lang="en-US" sz="1800">
                    <a:latin typeface="Comic Sans MS" pitchFamily="66" charset="0"/>
                  </a:rPr>
                  <a:t>STATE</a:t>
                </a:r>
                <a:r>
                  <a:rPr lang="en-US">
                    <a:latin typeface="Comic Sans MS" pitchFamily="66" charset="0"/>
                  </a:rPr>
                  <a:t>(N)</a:t>
                </a:r>
              </a:p>
            </p:txBody>
          </p:sp>
        </p:grpSp>
        <p:grpSp>
          <p:nvGrpSpPr>
            <p:cNvPr id="5" name="Group 17"/>
            <p:cNvGrpSpPr>
              <a:grpSpLocks/>
            </p:cNvGrpSpPr>
            <p:nvPr/>
          </p:nvGrpSpPr>
          <p:grpSpPr bwMode="auto">
            <a:xfrm>
              <a:off x="3360" y="1440"/>
              <a:ext cx="818" cy="1049"/>
              <a:chOff x="2640" y="1728"/>
              <a:chExt cx="818" cy="1049"/>
            </a:xfrm>
          </p:grpSpPr>
          <p:grpSp>
            <p:nvGrpSpPr>
              <p:cNvPr id="6" name="Group 18"/>
              <p:cNvGrpSpPr>
                <a:grpSpLocks/>
              </p:cNvGrpSpPr>
              <p:nvPr/>
            </p:nvGrpSpPr>
            <p:grpSpPr bwMode="auto">
              <a:xfrm>
                <a:off x="2640" y="1728"/>
                <a:ext cx="818" cy="802"/>
                <a:chOff x="2640" y="1728"/>
                <a:chExt cx="818" cy="802"/>
              </a:xfrm>
            </p:grpSpPr>
            <p:sp>
              <p:nvSpPr>
                <p:cNvPr id="24586" name="Rectangle 19"/>
                <p:cNvSpPr>
                  <a:spLocks noChangeArrowheads="1"/>
                </p:cNvSpPr>
                <p:nvPr/>
              </p:nvSpPr>
              <p:spPr bwMode="auto">
                <a:xfrm>
                  <a:off x="2640" y="1728"/>
                  <a:ext cx="818" cy="802"/>
                </a:xfrm>
                <a:prstGeom prst="rect">
                  <a:avLst/>
                </a:prstGeom>
                <a:noFill/>
                <a:ln w="9525">
                  <a:solidFill>
                    <a:schemeClr val="tx1"/>
                  </a:solidFill>
                  <a:miter lim="800000"/>
                  <a:headEnd/>
                  <a:tailEnd/>
                </a:ln>
              </p:spPr>
              <p:txBody>
                <a:bodyPr wrap="none" anchor="ctr"/>
                <a:lstStyle/>
                <a:p>
                  <a:endParaRPr lang="en-US"/>
                </a:p>
              </p:txBody>
            </p:sp>
            <p:sp>
              <p:nvSpPr>
                <p:cNvPr id="24587" name="Rectangle 20"/>
                <p:cNvSpPr>
                  <a:spLocks noChangeArrowheads="1"/>
                </p:cNvSpPr>
                <p:nvPr/>
              </p:nvSpPr>
              <p:spPr bwMode="auto">
                <a:xfrm>
                  <a:off x="3185"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4588" name="Rectangle 21"/>
                <p:cNvSpPr>
                  <a:spLocks noChangeArrowheads="1"/>
                </p:cNvSpPr>
                <p:nvPr/>
              </p:nvSpPr>
              <p:spPr bwMode="auto">
                <a:xfrm>
                  <a:off x="2640"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4589" name="Rectangle 22"/>
                <p:cNvSpPr>
                  <a:spLocks noChangeArrowheads="1"/>
                </p:cNvSpPr>
                <p:nvPr/>
              </p:nvSpPr>
              <p:spPr bwMode="auto">
                <a:xfrm>
                  <a:off x="2640"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4590" name="Rectangle 23"/>
                <p:cNvSpPr>
                  <a:spLocks noChangeArrowheads="1"/>
                </p:cNvSpPr>
                <p:nvPr/>
              </p:nvSpPr>
              <p:spPr bwMode="auto">
                <a:xfrm>
                  <a:off x="2640"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4591" name="Rectangle 24"/>
                <p:cNvSpPr>
                  <a:spLocks noChangeArrowheads="1"/>
                </p:cNvSpPr>
                <p:nvPr/>
              </p:nvSpPr>
              <p:spPr bwMode="auto">
                <a:xfrm>
                  <a:off x="2913"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4592" name="Rectangle 25"/>
                <p:cNvSpPr>
                  <a:spLocks noChangeArrowheads="1"/>
                </p:cNvSpPr>
                <p:nvPr/>
              </p:nvSpPr>
              <p:spPr bwMode="auto">
                <a:xfrm>
                  <a:off x="2913"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4593" name="Rectangle 26"/>
                <p:cNvSpPr>
                  <a:spLocks noChangeArrowheads="1"/>
                </p:cNvSpPr>
                <p:nvPr/>
              </p:nvSpPr>
              <p:spPr bwMode="auto">
                <a:xfrm>
                  <a:off x="2913"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sp>
              <p:nvSpPr>
                <p:cNvPr id="24594" name="Rectangle 27"/>
                <p:cNvSpPr>
                  <a:spLocks noChangeArrowheads="1"/>
                </p:cNvSpPr>
                <p:nvPr/>
              </p:nvSpPr>
              <p:spPr bwMode="auto">
                <a:xfrm>
                  <a:off x="3185"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grpSp>
          <p:sp>
            <p:nvSpPr>
              <p:cNvPr id="24585" name="Text Box 28"/>
              <p:cNvSpPr txBox="1">
                <a:spLocks noChangeArrowheads="1"/>
              </p:cNvSpPr>
              <p:nvPr/>
            </p:nvSpPr>
            <p:spPr bwMode="auto">
              <a:xfrm>
                <a:off x="2640" y="2544"/>
                <a:ext cx="609" cy="233"/>
              </a:xfrm>
              <a:prstGeom prst="rect">
                <a:avLst/>
              </a:prstGeom>
              <a:noFill/>
              <a:ln w="9525">
                <a:noFill/>
                <a:miter lim="800000"/>
                <a:headEnd/>
                <a:tailEnd/>
              </a:ln>
            </p:spPr>
            <p:txBody>
              <a:bodyPr wrap="none">
                <a:spAutoFit/>
              </a:bodyPr>
              <a:lstStyle/>
              <a:p>
                <a:r>
                  <a:rPr lang="en-US">
                    <a:latin typeface="Comic Sans MS" pitchFamily="66" charset="0"/>
                  </a:rPr>
                  <a:t>Goal state</a:t>
                </a:r>
              </a:p>
            </p:txBody>
          </p:sp>
        </p:grpSp>
      </p:grpSp>
      <p:sp>
        <p:nvSpPr>
          <p:cNvPr id="30"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31" name="Footer Placeholder 30"/>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body" idx="1"/>
          </p:nvPr>
        </p:nvSpPr>
        <p:spPr>
          <a:xfrm>
            <a:off x="4362994" y="1143000"/>
            <a:ext cx="6813006" cy="5410200"/>
          </a:xfrm>
        </p:spPr>
        <p:txBody>
          <a:bodyPr>
            <a:normAutofit lnSpcReduction="10000"/>
          </a:bodyPr>
          <a:lstStyle/>
          <a:p>
            <a:pPr eaLnBrk="1" hangingPunct="1">
              <a:lnSpc>
                <a:spcPct val="90000"/>
              </a:lnSpc>
              <a:buClr>
                <a:srgbClr val="0000CC"/>
              </a:buClr>
              <a:buFont typeface="Wingdings" pitchFamily="2" charset="2"/>
              <a:buNone/>
            </a:pPr>
            <a:endParaRPr lang="en-US" sz="24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1800" dirty="0">
              <a:latin typeface="Comic Sans MS" pitchFamily="66" charset="0"/>
            </a:endParaRPr>
          </a:p>
          <a:p>
            <a:pPr eaLnBrk="1" hangingPunct="1">
              <a:lnSpc>
                <a:spcPct val="90000"/>
              </a:lnSpc>
              <a:buClr>
                <a:srgbClr val="0000CC"/>
              </a:buClr>
              <a:buFont typeface="Wingdings" pitchFamily="2" charset="2"/>
              <a:buChar char="§"/>
            </a:pPr>
            <a:endParaRPr lang="en-US" sz="2800" dirty="0">
              <a:latin typeface="Comic Sans MS" pitchFamily="66" charset="0"/>
            </a:endParaRPr>
          </a:p>
          <a:p>
            <a:pPr eaLnBrk="1" hangingPunct="1">
              <a:lnSpc>
                <a:spcPct val="90000"/>
              </a:lnSpc>
              <a:buClr>
                <a:srgbClr val="0000CC"/>
              </a:buClr>
              <a:buFont typeface="Wingdings" pitchFamily="2" charset="2"/>
              <a:buChar char="§"/>
            </a:pPr>
            <a:r>
              <a:rPr lang="en-US" sz="2400" dirty="0">
                <a:solidFill>
                  <a:srgbClr val="4D4D4D"/>
                </a:solidFill>
                <a:latin typeface="Times New Roman" panose="02020603050405020304" pitchFamily="18" charset="0"/>
                <a:cs typeface="Times New Roman" panose="02020603050405020304" pitchFamily="18" charset="0"/>
              </a:rPr>
              <a:t>h</a:t>
            </a:r>
            <a:r>
              <a:rPr lang="en-US" sz="2400" baseline="-25000" dirty="0">
                <a:solidFill>
                  <a:srgbClr val="4D4D4D"/>
                </a:solidFill>
                <a:latin typeface="Times New Roman" panose="02020603050405020304" pitchFamily="18" charset="0"/>
                <a:cs typeface="Times New Roman" panose="02020603050405020304" pitchFamily="18" charset="0"/>
              </a:rPr>
              <a:t>1</a:t>
            </a:r>
            <a:r>
              <a:rPr lang="en-US" sz="2400" dirty="0">
                <a:solidFill>
                  <a:srgbClr val="4D4D4D"/>
                </a:solidFill>
                <a:latin typeface="Times New Roman" panose="02020603050405020304" pitchFamily="18" charset="0"/>
                <a:cs typeface="Times New Roman" panose="02020603050405020304" pitchFamily="18" charset="0"/>
              </a:rPr>
              <a:t>(N)  = number of misplaced tiles = 6</a:t>
            </a:r>
            <a:br>
              <a:rPr lang="en-US" sz="2400" dirty="0">
                <a:solidFill>
                  <a:srgbClr val="4D4D4D"/>
                </a:solidFill>
                <a:latin typeface="Times New Roman" panose="02020603050405020304" pitchFamily="18" charset="0"/>
                <a:cs typeface="Times New Roman" panose="02020603050405020304" pitchFamily="18" charset="0"/>
              </a:rPr>
            </a:br>
            <a:r>
              <a:rPr lang="en-US" sz="2400" dirty="0">
                <a:solidFill>
                  <a:srgbClr val="4D4D4D"/>
                </a:solidFill>
                <a:latin typeface="Times New Roman" panose="02020603050405020304" pitchFamily="18" charset="0"/>
                <a:cs typeface="Times New Roman" panose="02020603050405020304" pitchFamily="18" charset="0"/>
              </a:rPr>
              <a:t>is admissible</a:t>
            </a:r>
          </a:p>
          <a:p>
            <a:pPr eaLnBrk="1" hangingPunct="1">
              <a:lnSpc>
                <a:spcPct val="90000"/>
              </a:lnSpc>
              <a:buClr>
                <a:srgbClr val="0000CC"/>
              </a:buClr>
              <a:buFont typeface="Wingdings" pitchFamily="2" charset="2"/>
              <a:buChar char="§"/>
            </a:pPr>
            <a:r>
              <a:rPr lang="en-US" sz="2400" dirty="0">
                <a:solidFill>
                  <a:srgbClr val="4D4D4D"/>
                </a:solidFill>
                <a:latin typeface="Times New Roman" panose="02020603050405020304" pitchFamily="18" charset="0"/>
                <a:cs typeface="Times New Roman" panose="02020603050405020304" pitchFamily="18" charset="0"/>
              </a:rPr>
              <a:t>h</a:t>
            </a:r>
            <a:r>
              <a:rPr lang="en-US" sz="2400" baseline="-25000" dirty="0">
                <a:solidFill>
                  <a:srgbClr val="4D4D4D"/>
                </a:solidFill>
                <a:latin typeface="Times New Roman" panose="02020603050405020304" pitchFamily="18" charset="0"/>
                <a:cs typeface="Times New Roman" panose="02020603050405020304" pitchFamily="18" charset="0"/>
              </a:rPr>
              <a:t>2</a:t>
            </a:r>
            <a:r>
              <a:rPr lang="en-US" sz="2400" dirty="0">
                <a:solidFill>
                  <a:srgbClr val="4D4D4D"/>
                </a:solidFill>
                <a:latin typeface="Times New Roman" panose="02020603050405020304" pitchFamily="18" charset="0"/>
                <a:cs typeface="Times New Roman" panose="02020603050405020304" pitchFamily="18" charset="0"/>
              </a:rPr>
              <a:t>(N) = sum of the (Manhattan) distances of    </a:t>
            </a:r>
            <a:br>
              <a:rPr lang="en-US" sz="2400" dirty="0">
                <a:solidFill>
                  <a:srgbClr val="4D4D4D"/>
                </a:solidFill>
                <a:latin typeface="Times New Roman" panose="02020603050405020304" pitchFamily="18" charset="0"/>
                <a:cs typeface="Times New Roman" panose="02020603050405020304" pitchFamily="18" charset="0"/>
              </a:rPr>
            </a:br>
            <a:r>
              <a:rPr lang="en-US" sz="2400" dirty="0">
                <a:solidFill>
                  <a:srgbClr val="4D4D4D"/>
                </a:solidFill>
                <a:latin typeface="Times New Roman" panose="02020603050405020304" pitchFamily="18" charset="0"/>
                <a:cs typeface="Times New Roman" panose="02020603050405020304" pitchFamily="18" charset="0"/>
              </a:rPr>
              <a:t>             every tile to its goal position</a:t>
            </a:r>
            <a:br>
              <a:rPr lang="en-US" sz="2400" dirty="0">
                <a:solidFill>
                  <a:srgbClr val="4D4D4D"/>
                </a:solidFill>
                <a:latin typeface="Times New Roman" panose="02020603050405020304" pitchFamily="18" charset="0"/>
                <a:cs typeface="Times New Roman" panose="02020603050405020304" pitchFamily="18" charset="0"/>
              </a:rPr>
            </a:br>
            <a:r>
              <a:rPr lang="en-US" sz="2400" dirty="0">
                <a:solidFill>
                  <a:srgbClr val="4D4D4D"/>
                </a:solidFill>
                <a:latin typeface="Times New Roman" panose="02020603050405020304" pitchFamily="18" charset="0"/>
                <a:cs typeface="Times New Roman" panose="02020603050405020304" pitchFamily="18" charset="0"/>
              </a:rPr>
              <a:t>          = 2 + 3 + 0 + 1 + 3 + 0 + 3 + 1 = 13</a:t>
            </a:r>
            <a:br>
              <a:rPr lang="en-US" sz="2400" dirty="0">
                <a:solidFill>
                  <a:srgbClr val="4D4D4D"/>
                </a:solidFill>
                <a:latin typeface="Times New Roman" panose="02020603050405020304" pitchFamily="18" charset="0"/>
                <a:cs typeface="Times New Roman" panose="02020603050405020304" pitchFamily="18" charset="0"/>
              </a:rPr>
            </a:br>
            <a:r>
              <a:rPr lang="en-US" sz="2400" dirty="0">
                <a:solidFill>
                  <a:srgbClr val="4D4D4D"/>
                </a:solidFill>
                <a:latin typeface="Times New Roman" panose="02020603050405020304" pitchFamily="18" charset="0"/>
                <a:cs typeface="Times New Roman" panose="02020603050405020304" pitchFamily="18" charset="0"/>
              </a:rPr>
              <a:t>is admissible</a:t>
            </a:r>
          </a:p>
          <a:p>
            <a:pPr eaLnBrk="1" hangingPunct="1">
              <a:lnSpc>
                <a:spcPct val="90000"/>
              </a:lnSpc>
              <a:buClr>
                <a:srgbClr val="0000CC"/>
              </a:buClr>
              <a:buFont typeface="Wingdings" pitchFamily="2" charset="2"/>
              <a:buChar char="§"/>
            </a:pPr>
            <a:r>
              <a:rPr lang="en-US" sz="2400" dirty="0">
                <a:latin typeface="Times New Roman" panose="02020603050405020304" pitchFamily="18" charset="0"/>
                <a:cs typeface="Times New Roman" panose="02020603050405020304" pitchFamily="18" charset="0"/>
              </a:rPr>
              <a:t>h</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(N) = sum of permutation inversions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4 + 6 + 3 + 1 + 0 + 2 + 0 + 0 = 16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is </a:t>
            </a:r>
            <a:r>
              <a:rPr lang="en-US" sz="2400" dirty="0">
                <a:solidFill>
                  <a:srgbClr val="FF0000"/>
                </a:solidFill>
                <a:latin typeface="Times New Roman" panose="02020603050405020304" pitchFamily="18" charset="0"/>
                <a:cs typeface="Times New Roman" panose="02020603050405020304" pitchFamily="18" charset="0"/>
              </a:rPr>
              <a:t>not admissible</a:t>
            </a:r>
            <a:endParaRPr lang="en-US" sz="2400" dirty="0">
              <a:solidFill>
                <a:srgbClr val="4D4D4D"/>
              </a:solidFill>
              <a:latin typeface="Times New Roman" panose="02020603050405020304" pitchFamily="18" charset="0"/>
              <a:cs typeface="Times New Roman" panose="02020603050405020304" pitchFamily="18" charset="0"/>
            </a:endParaRPr>
          </a:p>
          <a:p>
            <a:pPr eaLnBrk="1" hangingPunct="1">
              <a:lnSpc>
                <a:spcPct val="90000"/>
              </a:lnSpc>
              <a:spcBef>
                <a:spcPct val="0"/>
              </a:spcBef>
              <a:buFontTx/>
              <a:buNone/>
            </a:pPr>
            <a:endParaRPr lang="en-US" sz="2400" dirty="0">
              <a:latin typeface="Comic Sans MS" pitchFamily="66" charset="0"/>
            </a:endParaRPr>
          </a:p>
        </p:txBody>
      </p:sp>
      <p:sp>
        <p:nvSpPr>
          <p:cNvPr id="25604" name="Rectangle 3"/>
          <p:cNvSpPr>
            <a:spLocks noGrp="1" noChangeArrowheads="1"/>
          </p:cNvSpPr>
          <p:nvPr>
            <p:ph type="title"/>
          </p:nvPr>
        </p:nvSpPr>
        <p:spPr>
          <a:xfrm>
            <a:off x="3788228" y="365126"/>
            <a:ext cx="7565571" cy="810532"/>
          </a:xfrm>
        </p:spPr>
        <p:txBody>
          <a:bodyPr/>
          <a:lstStyle/>
          <a:p>
            <a:pPr eaLnBrk="1" hangingPunct="1"/>
            <a:r>
              <a:rPr lang="en-US" sz="4000" b="1" dirty="0">
                <a:solidFill>
                  <a:schemeClr val="accent2"/>
                </a:solidFill>
                <a:latin typeface="Times New Roman" panose="02020603050405020304" pitchFamily="18" charset="0"/>
                <a:cs typeface="Times New Roman" panose="02020603050405020304" pitchFamily="18" charset="0"/>
              </a:rPr>
              <a:t>8-Puzzle Heuristics</a:t>
            </a:r>
          </a:p>
        </p:txBody>
      </p:sp>
      <p:grpSp>
        <p:nvGrpSpPr>
          <p:cNvPr id="2" name="Group 4"/>
          <p:cNvGrpSpPr>
            <a:grpSpLocks/>
          </p:cNvGrpSpPr>
          <p:nvPr/>
        </p:nvGrpSpPr>
        <p:grpSpPr bwMode="auto">
          <a:xfrm>
            <a:off x="3759200" y="1371602"/>
            <a:ext cx="7107274" cy="1665288"/>
            <a:chOff x="2064" y="1440"/>
            <a:chExt cx="2114" cy="1049"/>
          </a:xfrm>
        </p:grpSpPr>
        <p:grpSp>
          <p:nvGrpSpPr>
            <p:cNvPr id="3" name="Group 5"/>
            <p:cNvGrpSpPr>
              <a:grpSpLocks/>
            </p:cNvGrpSpPr>
            <p:nvPr/>
          </p:nvGrpSpPr>
          <p:grpSpPr bwMode="auto">
            <a:xfrm>
              <a:off x="2064" y="1440"/>
              <a:ext cx="818" cy="1049"/>
              <a:chOff x="816" y="1728"/>
              <a:chExt cx="818" cy="1049"/>
            </a:xfrm>
          </p:grpSpPr>
          <p:grpSp>
            <p:nvGrpSpPr>
              <p:cNvPr id="4" name="Group 6"/>
              <p:cNvGrpSpPr>
                <a:grpSpLocks/>
              </p:cNvGrpSpPr>
              <p:nvPr/>
            </p:nvGrpSpPr>
            <p:grpSpPr bwMode="auto">
              <a:xfrm>
                <a:off x="816" y="1728"/>
                <a:ext cx="818" cy="802"/>
                <a:chOff x="816" y="1728"/>
                <a:chExt cx="818" cy="802"/>
              </a:xfrm>
            </p:grpSpPr>
            <p:sp>
              <p:nvSpPr>
                <p:cNvPr id="25621" name="Rectangle 7"/>
                <p:cNvSpPr>
                  <a:spLocks noChangeArrowheads="1"/>
                </p:cNvSpPr>
                <p:nvPr/>
              </p:nvSpPr>
              <p:spPr bwMode="auto">
                <a:xfrm>
                  <a:off x="816" y="1728"/>
                  <a:ext cx="818" cy="802"/>
                </a:xfrm>
                <a:prstGeom prst="rect">
                  <a:avLst/>
                </a:prstGeom>
                <a:noFill/>
                <a:ln w="9525">
                  <a:solidFill>
                    <a:schemeClr val="tx1"/>
                  </a:solidFill>
                  <a:miter lim="800000"/>
                  <a:headEnd/>
                  <a:tailEnd/>
                </a:ln>
              </p:spPr>
              <p:txBody>
                <a:bodyPr wrap="none" anchor="ctr"/>
                <a:lstStyle/>
                <a:p>
                  <a:endParaRPr lang="en-US"/>
                </a:p>
              </p:txBody>
            </p:sp>
            <p:sp>
              <p:nvSpPr>
                <p:cNvPr id="25622" name="Rectangle 8"/>
                <p:cNvSpPr>
                  <a:spLocks noChangeArrowheads="1"/>
                </p:cNvSpPr>
                <p:nvPr/>
              </p:nvSpPr>
              <p:spPr bwMode="auto">
                <a:xfrm>
                  <a:off x="1361"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5623" name="Rectangle 9"/>
                <p:cNvSpPr>
                  <a:spLocks noChangeArrowheads="1"/>
                </p:cNvSpPr>
                <p:nvPr/>
              </p:nvSpPr>
              <p:spPr bwMode="auto">
                <a:xfrm>
                  <a:off x="816"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5624" name="Rectangle 10"/>
                <p:cNvSpPr>
                  <a:spLocks noChangeArrowheads="1"/>
                </p:cNvSpPr>
                <p:nvPr/>
              </p:nvSpPr>
              <p:spPr bwMode="auto">
                <a:xfrm>
                  <a:off x="816"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5625" name="Rectangle 11"/>
                <p:cNvSpPr>
                  <a:spLocks noChangeArrowheads="1"/>
                </p:cNvSpPr>
                <p:nvPr/>
              </p:nvSpPr>
              <p:spPr bwMode="auto">
                <a:xfrm>
                  <a:off x="816"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5626" name="Rectangle 12"/>
                <p:cNvSpPr>
                  <a:spLocks noChangeArrowheads="1"/>
                </p:cNvSpPr>
                <p:nvPr/>
              </p:nvSpPr>
              <p:spPr bwMode="auto">
                <a:xfrm>
                  <a:off x="1089"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5627" name="Rectangle 13"/>
                <p:cNvSpPr>
                  <a:spLocks noChangeArrowheads="1"/>
                </p:cNvSpPr>
                <p:nvPr/>
              </p:nvSpPr>
              <p:spPr bwMode="auto">
                <a:xfrm>
                  <a:off x="1361"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5628" name="Rectangle 14"/>
                <p:cNvSpPr>
                  <a:spLocks noChangeArrowheads="1"/>
                </p:cNvSpPr>
                <p:nvPr/>
              </p:nvSpPr>
              <p:spPr bwMode="auto">
                <a:xfrm>
                  <a:off x="1089"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sp>
              <p:nvSpPr>
                <p:cNvPr id="25629" name="Rectangle 15"/>
                <p:cNvSpPr>
                  <a:spLocks noChangeArrowheads="1"/>
                </p:cNvSpPr>
                <p:nvPr/>
              </p:nvSpPr>
              <p:spPr bwMode="auto">
                <a:xfrm>
                  <a:off x="1361"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grpSp>
          <p:sp>
            <p:nvSpPr>
              <p:cNvPr id="25620" name="Text Box 16"/>
              <p:cNvSpPr txBox="1">
                <a:spLocks noChangeArrowheads="1"/>
              </p:cNvSpPr>
              <p:nvPr/>
            </p:nvSpPr>
            <p:spPr bwMode="auto">
              <a:xfrm>
                <a:off x="816" y="2544"/>
                <a:ext cx="626" cy="233"/>
              </a:xfrm>
              <a:prstGeom prst="rect">
                <a:avLst/>
              </a:prstGeom>
              <a:noFill/>
              <a:ln w="9525">
                <a:noFill/>
                <a:miter lim="800000"/>
                <a:headEnd/>
                <a:tailEnd/>
              </a:ln>
            </p:spPr>
            <p:txBody>
              <a:bodyPr wrap="none">
                <a:spAutoFit/>
              </a:bodyPr>
              <a:lstStyle/>
              <a:p>
                <a:r>
                  <a:rPr lang="en-US" sz="1800">
                    <a:latin typeface="Comic Sans MS" pitchFamily="66" charset="0"/>
                  </a:rPr>
                  <a:t>STATE</a:t>
                </a:r>
                <a:r>
                  <a:rPr lang="en-US">
                    <a:latin typeface="Comic Sans MS" pitchFamily="66" charset="0"/>
                  </a:rPr>
                  <a:t>(N)</a:t>
                </a:r>
              </a:p>
            </p:txBody>
          </p:sp>
        </p:grpSp>
        <p:grpSp>
          <p:nvGrpSpPr>
            <p:cNvPr id="5" name="Group 17"/>
            <p:cNvGrpSpPr>
              <a:grpSpLocks/>
            </p:cNvGrpSpPr>
            <p:nvPr/>
          </p:nvGrpSpPr>
          <p:grpSpPr bwMode="auto">
            <a:xfrm>
              <a:off x="3360" y="1440"/>
              <a:ext cx="818" cy="1049"/>
              <a:chOff x="2640" y="1728"/>
              <a:chExt cx="818" cy="1049"/>
            </a:xfrm>
          </p:grpSpPr>
          <p:grpSp>
            <p:nvGrpSpPr>
              <p:cNvPr id="6" name="Group 18"/>
              <p:cNvGrpSpPr>
                <a:grpSpLocks/>
              </p:cNvGrpSpPr>
              <p:nvPr/>
            </p:nvGrpSpPr>
            <p:grpSpPr bwMode="auto">
              <a:xfrm>
                <a:off x="2640" y="1728"/>
                <a:ext cx="818" cy="802"/>
                <a:chOff x="2640" y="1728"/>
                <a:chExt cx="818" cy="802"/>
              </a:xfrm>
            </p:grpSpPr>
            <p:sp>
              <p:nvSpPr>
                <p:cNvPr id="25610" name="Rectangle 19"/>
                <p:cNvSpPr>
                  <a:spLocks noChangeArrowheads="1"/>
                </p:cNvSpPr>
                <p:nvPr/>
              </p:nvSpPr>
              <p:spPr bwMode="auto">
                <a:xfrm>
                  <a:off x="2640" y="1728"/>
                  <a:ext cx="818" cy="802"/>
                </a:xfrm>
                <a:prstGeom prst="rect">
                  <a:avLst/>
                </a:prstGeom>
                <a:noFill/>
                <a:ln w="9525">
                  <a:solidFill>
                    <a:schemeClr val="tx1"/>
                  </a:solidFill>
                  <a:miter lim="800000"/>
                  <a:headEnd/>
                  <a:tailEnd/>
                </a:ln>
              </p:spPr>
              <p:txBody>
                <a:bodyPr wrap="none" anchor="ctr"/>
                <a:lstStyle/>
                <a:p>
                  <a:endParaRPr lang="en-US"/>
                </a:p>
              </p:txBody>
            </p:sp>
            <p:sp>
              <p:nvSpPr>
                <p:cNvPr id="25611" name="Rectangle 20"/>
                <p:cNvSpPr>
                  <a:spLocks noChangeArrowheads="1"/>
                </p:cNvSpPr>
                <p:nvPr/>
              </p:nvSpPr>
              <p:spPr bwMode="auto">
                <a:xfrm>
                  <a:off x="3185"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6</a:t>
                  </a:r>
                </a:p>
              </p:txBody>
            </p:sp>
            <p:sp>
              <p:nvSpPr>
                <p:cNvPr id="25612" name="Rectangle 21"/>
                <p:cNvSpPr>
                  <a:spLocks noChangeArrowheads="1"/>
                </p:cNvSpPr>
                <p:nvPr/>
              </p:nvSpPr>
              <p:spPr bwMode="auto">
                <a:xfrm>
                  <a:off x="2640" y="1995"/>
                  <a:ext cx="273"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4</a:t>
                  </a:r>
                </a:p>
              </p:txBody>
            </p:sp>
            <p:sp>
              <p:nvSpPr>
                <p:cNvPr id="25613" name="Rectangle 22"/>
                <p:cNvSpPr>
                  <a:spLocks noChangeArrowheads="1"/>
                </p:cNvSpPr>
                <p:nvPr/>
              </p:nvSpPr>
              <p:spPr bwMode="auto">
                <a:xfrm>
                  <a:off x="2640" y="2263"/>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7</a:t>
                  </a:r>
                </a:p>
              </p:txBody>
            </p:sp>
            <p:sp>
              <p:nvSpPr>
                <p:cNvPr id="25614" name="Rectangle 23"/>
                <p:cNvSpPr>
                  <a:spLocks noChangeArrowheads="1"/>
                </p:cNvSpPr>
                <p:nvPr/>
              </p:nvSpPr>
              <p:spPr bwMode="auto">
                <a:xfrm>
                  <a:off x="2640"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1</a:t>
                  </a:r>
                </a:p>
              </p:txBody>
            </p:sp>
            <p:sp>
              <p:nvSpPr>
                <p:cNvPr id="25615" name="Rectangle 24"/>
                <p:cNvSpPr>
                  <a:spLocks noChangeArrowheads="1"/>
                </p:cNvSpPr>
                <p:nvPr/>
              </p:nvSpPr>
              <p:spPr bwMode="auto">
                <a:xfrm>
                  <a:off x="2913" y="1995"/>
                  <a:ext cx="272" cy="268"/>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5</a:t>
                  </a:r>
                </a:p>
              </p:txBody>
            </p:sp>
            <p:sp>
              <p:nvSpPr>
                <p:cNvPr id="25616" name="Rectangle 25"/>
                <p:cNvSpPr>
                  <a:spLocks noChangeArrowheads="1"/>
                </p:cNvSpPr>
                <p:nvPr/>
              </p:nvSpPr>
              <p:spPr bwMode="auto">
                <a:xfrm>
                  <a:off x="2913"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2</a:t>
                  </a:r>
                </a:p>
              </p:txBody>
            </p:sp>
            <p:sp>
              <p:nvSpPr>
                <p:cNvPr id="25617" name="Rectangle 26"/>
                <p:cNvSpPr>
                  <a:spLocks noChangeArrowheads="1"/>
                </p:cNvSpPr>
                <p:nvPr/>
              </p:nvSpPr>
              <p:spPr bwMode="auto">
                <a:xfrm>
                  <a:off x="2913" y="2263"/>
                  <a:ext cx="272"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8</a:t>
                  </a:r>
                </a:p>
              </p:txBody>
            </p:sp>
            <p:sp>
              <p:nvSpPr>
                <p:cNvPr id="25618" name="Rectangle 27"/>
                <p:cNvSpPr>
                  <a:spLocks noChangeArrowheads="1"/>
                </p:cNvSpPr>
                <p:nvPr/>
              </p:nvSpPr>
              <p:spPr bwMode="auto">
                <a:xfrm>
                  <a:off x="3185" y="1728"/>
                  <a:ext cx="273" cy="267"/>
                </a:xfrm>
                <a:prstGeom prst="rect">
                  <a:avLst/>
                </a:prstGeom>
                <a:solidFill>
                  <a:srgbClr val="FFFF99"/>
                </a:solidFill>
                <a:ln w="9525">
                  <a:solidFill>
                    <a:schemeClr val="tx1"/>
                  </a:solidFill>
                  <a:miter lim="800000"/>
                  <a:headEnd/>
                  <a:tailEnd/>
                </a:ln>
              </p:spPr>
              <p:txBody>
                <a:bodyPr wrap="none" anchor="ctr"/>
                <a:lstStyle/>
                <a:p>
                  <a:pPr algn="ctr"/>
                  <a:r>
                    <a:rPr lang="en-US" sz="1800">
                      <a:latin typeface="Comic Sans MS" pitchFamily="66" charset="0"/>
                    </a:rPr>
                    <a:t>3</a:t>
                  </a:r>
                </a:p>
              </p:txBody>
            </p:sp>
          </p:grpSp>
          <p:sp>
            <p:nvSpPr>
              <p:cNvPr id="25609" name="Text Box 28"/>
              <p:cNvSpPr txBox="1">
                <a:spLocks noChangeArrowheads="1"/>
              </p:cNvSpPr>
              <p:nvPr/>
            </p:nvSpPr>
            <p:spPr bwMode="auto">
              <a:xfrm>
                <a:off x="2640" y="2544"/>
                <a:ext cx="609" cy="233"/>
              </a:xfrm>
              <a:prstGeom prst="rect">
                <a:avLst/>
              </a:prstGeom>
              <a:noFill/>
              <a:ln w="9525">
                <a:noFill/>
                <a:miter lim="800000"/>
                <a:headEnd/>
                <a:tailEnd/>
              </a:ln>
            </p:spPr>
            <p:txBody>
              <a:bodyPr wrap="none">
                <a:spAutoFit/>
              </a:bodyPr>
              <a:lstStyle/>
              <a:p>
                <a:r>
                  <a:rPr lang="en-US">
                    <a:latin typeface="Comic Sans MS" pitchFamily="66" charset="0"/>
                  </a:rPr>
                  <a:t>Goal state</a:t>
                </a:r>
              </a:p>
            </p:txBody>
          </p:sp>
        </p:grpSp>
      </p:grpSp>
      <p:sp>
        <p:nvSpPr>
          <p:cNvPr id="30"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31" name="Footer Placeholder 30"/>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9256" y="382772"/>
            <a:ext cx="8004543" cy="5794191"/>
          </a:xfrm>
        </p:spPr>
        <p:txBody>
          <a:bodyPr>
            <a:normAutofit/>
          </a:bodyPr>
          <a:lstStyle/>
          <a:p>
            <a:r>
              <a:rPr lang="en-US" dirty="0">
                <a:latin typeface="Times New Roman" panose="02020603050405020304" pitchFamily="18" charset="0"/>
                <a:cs typeface="Times New Roman" panose="02020603050405020304" pitchFamily="18" charset="0"/>
              </a:rPr>
              <a:t>Hill climbing search algorithm is simply a loop that continuously moves in the direction of increasing value.</a:t>
            </a:r>
          </a:p>
          <a:p>
            <a:r>
              <a:rPr lang="en-US" dirty="0">
                <a:latin typeface="Times New Roman" panose="02020603050405020304" pitchFamily="18" charset="0"/>
                <a:cs typeface="Times New Roman" panose="02020603050405020304" pitchFamily="18" charset="0"/>
              </a:rPr>
              <a:t>It stops when it reaches a “peak” where no </a:t>
            </a:r>
            <a:r>
              <a:rPr lang="en-US" dirty="0" err="1">
                <a:latin typeface="Times New Roman" panose="02020603050405020304" pitchFamily="18" charset="0"/>
                <a:cs typeface="Times New Roman" panose="02020603050405020304" pitchFamily="18" charset="0"/>
              </a:rPr>
              <a:t>neighbour</a:t>
            </a:r>
            <a:r>
              <a:rPr lang="en-US" dirty="0">
                <a:latin typeface="Times New Roman" panose="02020603050405020304" pitchFamily="18" charset="0"/>
                <a:cs typeface="Times New Roman" panose="02020603050405020304" pitchFamily="18" charset="0"/>
              </a:rPr>
              <a:t> has higher value. This algorithm is considered to be one of the simplest procedures for implementing heuristic search. The hill climbing comes from the idea that if you are trying to find the top of the hill and you go up direction from wherever you are. </a:t>
            </a:r>
          </a:p>
          <a:p>
            <a:r>
              <a:rPr lang="en-US" dirty="0">
                <a:latin typeface="Times New Roman" panose="02020603050405020304" pitchFamily="18" charset="0"/>
                <a:cs typeface="Times New Roman" panose="02020603050405020304" pitchFamily="18" charset="0"/>
              </a:rPr>
              <a:t>This heuristic combines the advantages of both depth-first and breadth-first searches into a single method.</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4" y="365125"/>
            <a:ext cx="8088086" cy="1325563"/>
          </a:xfrm>
        </p:spPr>
        <p:txBody>
          <a:bodyPr/>
          <a:lstStyle/>
          <a:p>
            <a:r>
              <a:rPr lang="en-US" i="1" dirty="0">
                <a:latin typeface="Times New Roman" panose="02020603050405020304" pitchFamily="18" charset="0"/>
                <a:cs typeface="Times New Roman" panose="02020603050405020304" pitchFamily="18" charset="0"/>
              </a:rPr>
              <a:t>Types of Hill Climbing</a:t>
            </a:r>
            <a:br>
              <a:rPr lang="en-US" i="1" dirty="0"/>
            </a:br>
            <a:endParaRPr lang="en-US" dirty="0"/>
          </a:p>
        </p:txBody>
      </p:sp>
      <p:sp>
        <p:nvSpPr>
          <p:cNvPr id="3" name="Content Placeholder 2"/>
          <p:cNvSpPr>
            <a:spLocks noGrp="1"/>
          </p:cNvSpPr>
          <p:nvPr>
            <p:ph idx="1"/>
          </p:nvPr>
        </p:nvSpPr>
        <p:spPr>
          <a:xfrm>
            <a:off x="3304902" y="1005840"/>
            <a:ext cx="8048897" cy="5171123"/>
          </a:xfrm>
        </p:spPr>
        <p:txBody>
          <a:bodyPr>
            <a:normAutofit fontScale="92500" lnSpcReduction="10000"/>
          </a:bodyPr>
          <a:lstStyle/>
          <a:p>
            <a:r>
              <a:rPr lang="en-US" i="1" dirty="0">
                <a:solidFill>
                  <a:srgbClr val="FF0000"/>
                </a:solidFill>
                <a:latin typeface="Times New Roman" panose="02020603050405020304" pitchFamily="18" charset="0"/>
                <a:cs typeface="Times New Roman" panose="02020603050405020304" pitchFamily="18" charset="0"/>
              </a:rPr>
              <a:t>Simple Hill Climbing</a:t>
            </a:r>
          </a:p>
          <a:p>
            <a:pPr>
              <a:buNone/>
            </a:pPr>
            <a:r>
              <a:rPr lang="en-US" dirty="0">
                <a:latin typeface="Times New Roman" panose="02020603050405020304" pitchFamily="18" charset="0"/>
                <a:cs typeface="Times New Roman" panose="02020603050405020304" pitchFamily="18" charset="0"/>
              </a:rPr>
              <a:t>It examines the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nodes one-by-one and selects the first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node which </a:t>
            </a:r>
            <a:r>
              <a:rPr lang="en-US" dirty="0" err="1">
                <a:latin typeface="Times New Roman" panose="02020603050405020304" pitchFamily="18" charset="0"/>
                <a:cs typeface="Times New Roman" panose="02020603050405020304" pitchFamily="18" charset="0"/>
              </a:rPr>
              <a:t>optimises</a:t>
            </a:r>
            <a:r>
              <a:rPr lang="en-US" dirty="0">
                <a:latin typeface="Times New Roman" panose="02020603050405020304" pitchFamily="18" charset="0"/>
                <a:cs typeface="Times New Roman" panose="02020603050405020304" pitchFamily="18" charset="0"/>
              </a:rPr>
              <a:t> the current cost as </a:t>
            </a:r>
          </a:p>
          <a:p>
            <a:r>
              <a:rPr lang="en-US" i="1" dirty="0">
                <a:solidFill>
                  <a:srgbClr val="FF0000"/>
                </a:solidFill>
                <a:latin typeface="Times New Roman" panose="02020603050405020304" pitchFamily="18" charset="0"/>
                <a:cs typeface="Times New Roman" panose="02020603050405020304" pitchFamily="18" charset="0"/>
              </a:rPr>
              <a:t>Steepest-ascent Hill Climbing</a:t>
            </a:r>
          </a:p>
          <a:p>
            <a:pPr>
              <a:buNone/>
            </a:pPr>
            <a:r>
              <a:rPr lang="en-US" dirty="0">
                <a:latin typeface="Times New Roman" panose="02020603050405020304" pitchFamily="18" charset="0"/>
                <a:cs typeface="Times New Roman" panose="02020603050405020304" pitchFamily="18" charset="0"/>
              </a:rPr>
              <a:t>At first examines all the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nodes and then selects the node closest to the solution state as the next </a:t>
            </a:r>
            <a:r>
              <a:rPr lang="en-US" dirty="0" err="1">
                <a:latin typeface="Times New Roman" panose="02020603050405020304" pitchFamily="18" charset="0"/>
                <a:cs typeface="Times New Roman" panose="02020603050405020304" pitchFamily="18" charset="0"/>
              </a:rPr>
              <a:t>nodenext</a:t>
            </a:r>
            <a:r>
              <a:rPr lang="en-US" dirty="0">
                <a:latin typeface="Times New Roman" panose="02020603050405020304" pitchFamily="18" charset="0"/>
                <a:cs typeface="Times New Roman" panose="02020603050405020304" pitchFamily="18" charset="0"/>
              </a:rPr>
              <a:t> node.</a:t>
            </a:r>
          </a:p>
          <a:p>
            <a:r>
              <a:rPr lang="en-US" i="1" dirty="0">
                <a:solidFill>
                  <a:srgbClr val="FF0000"/>
                </a:solidFill>
                <a:latin typeface="Times New Roman" panose="02020603050405020304" pitchFamily="18" charset="0"/>
                <a:cs typeface="Times New Roman" panose="02020603050405020304" pitchFamily="18" charset="0"/>
              </a:rPr>
              <a:t>Stochastic Hill Climbing</a:t>
            </a:r>
          </a:p>
          <a:p>
            <a:pPr>
              <a:buNone/>
            </a:pPr>
            <a:r>
              <a:rPr lang="en-US" dirty="0">
                <a:latin typeface="Times New Roman" panose="02020603050405020304" pitchFamily="18" charset="0"/>
                <a:cs typeface="Times New Roman" panose="02020603050405020304" pitchFamily="18" charset="0"/>
              </a:rPr>
              <a:t>It does not examine all the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nodes before deciding which node to select. It just selects a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node at random, and decides (based on the amount of improvement in that </a:t>
            </a:r>
            <a:r>
              <a:rPr lang="en-US" dirty="0" err="1">
                <a:latin typeface="Times New Roman" panose="02020603050405020304" pitchFamily="18" charset="0"/>
                <a:cs typeface="Times New Roman" panose="02020603050405020304" pitchFamily="18" charset="0"/>
              </a:rPr>
              <a:t>neighbour</a:t>
            </a:r>
            <a:r>
              <a:rPr lang="en-US" dirty="0">
                <a:latin typeface="Times New Roman" panose="02020603050405020304" pitchFamily="18" charset="0"/>
                <a:cs typeface="Times New Roman" panose="02020603050405020304" pitchFamily="18" charset="0"/>
              </a:rPr>
              <a:t>) whether to move to that </a:t>
            </a:r>
            <a:r>
              <a:rPr lang="en-US" dirty="0" err="1">
                <a:latin typeface="Times New Roman" panose="02020603050405020304" pitchFamily="18" charset="0"/>
                <a:cs typeface="Times New Roman" panose="02020603050405020304" pitchFamily="18" charset="0"/>
              </a:rPr>
              <a:t>neighbour</a:t>
            </a:r>
            <a:r>
              <a:rPr lang="en-US" dirty="0">
                <a:latin typeface="Times New Roman" panose="02020603050405020304" pitchFamily="18" charset="0"/>
                <a:cs typeface="Times New Roman" panose="02020603050405020304" pitchFamily="18" charset="0"/>
              </a:rPr>
              <a:t> or to examine another.</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Rectangle 5"/>
          <p:cNvSpPr/>
          <p:nvPr/>
        </p:nvSpPr>
        <p:spPr>
          <a:xfrm>
            <a:off x="3239589" y="156755"/>
            <a:ext cx="6897188" cy="674030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Begin</a:t>
            </a:r>
          </a:p>
          <a:p>
            <a:r>
              <a:rPr lang="en-US" dirty="0">
                <a:latin typeface="Times New Roman" panose="02020603050405020304" pitchFamily="18" charset="0"/>
                <a:cs typeface="Times New Roman" panose="02020603050405020304" pitchFamily="18" charset="0"/>
              </a:rPr>
              <a:t>/*Initially OPEN contains the root node and CLOSE is EMPTY*/</a:t>
            </a:r>
          </a:p>
          <a:p>
            <a:r>
              <a:rPr lang="en-US" dirty="0">
                <a:latin typeface="Times New Roman" panose="02020603050405020304" pitchFamily="18" charset="0"/>
                <a:cs typeface="Times New Roman" panose="02020603050405020304" pitchFamily="18" charset="0"/>
              </a:rPr>
              <a:t>OPEN=[start]</a:t>
            </a:r>
          </a:p>
          <a:p>
            <a:r>
              <a:rPr lang="en-US" dirty="0">
                <a:latin typeface="Times New Roman" panose="02020603050405020304" pitchFamily="18" charset="0"/>
                <a:cs typeface="Times New Roman" panose="02020603050405020304" pitchFamily="18" charset="0"/>
              </a:rPr>
              <a:t>CLOSE=[]</a:t>
            </a:r>
          </a:p>
          <a:p>
            <a:r>
              <a:rPr lang="en-US" dirty="0">
                <a:latin typeface="Times New Roman" panose="02020603050405020304" pitchFamily="18" charset="0"/>
                <a:cs typeface="Times New Roman" panose="02020603050405020304" pitchFamily="18" charset="0"/>
              </a:rPr>
              <a:t>/*We Continue the loop till OPEN list is not EMPTY*/</a:t>
            </a:r>
          </a:p>
          <a:p>
            <a:r>
              <a:rPr lang="en-US" b="1" dirty="0">
                <a:latin typeface="Times New Roman" panose="02020603050405020304" pitchFamily="18" charset="0"/>
                <a:cs typeface="Times New Roman" panose="02020603050405020304" pitchFamily="18" charset="0"/>
              </a:rPr>
              <a:t>While OPEN≠[] do</a:t>
            </a:r>
          </a:p>
          <a:p>
            <a:r>
              <a:rPr lang="en-US" b="1" dirty="0">
                <a:latin typeface="Times New Roman" panose="02020603050405020304" pitchFamily="18" charset="0"/>
                <a:cs typeface="Times New Roman" panose="02020603050405020304" pitchFamily="18" charset="0"/>
              </a:rPr>
              <a:t>Begin</a:t>
            </a:r>
          </a:p>
          <a:p>
            <a:r>
              <a:rPr lang="en-US" dirty="0">
                <a:latin typeface="Times New Roman" panose="02020603050405020304" pitchFamily="18" charset="0"/>
                <a:cs typeface="Times New Roman" panose="02020603050405020304" pitchFamily="18" charset="0"/>
              </a:rPr>
              <a:t>Remove the left most state from OPEN and call it X</a:t>
            </a:r>
          </a:p>
          <a:p>
            <a:r>
              <a:rPr lang="en-US" dirty="0">
                <a:latin typeface="Times New Roman" panose="02020603050405020304" pitchFamily="18" charset="0"/>
                <a:cs typeface="Times New Roman" panose="02020603050405020304" pitchFamily="18" charset="0"/>
              </a:rPr>
              <a:t>If X=GOAL </a:t>
            </a:r>
            <a:r>
              <a:rPr lang="en-US" b="1" dirty="0">
                <a:latin typeface="Times New Roman" panose="02020603050405020304" pitchFamily="18" charset="0"/>
                <a:cs typeface="Times New Roman" panose="02020603050405020304" pitchFamily="18" charset="0"/>
              </a:rPr>
              <a:t>then</a:t>
            </a:r>
          </a:p>
          <a:p>
            <a:r>
              <a:rPr lang="en-US" b="1" dirty="0">
                <a:latin typeface="Times New Roman" panose="02020603050405020304" pitchFamily="18" charset="0"/>
                <a:cs typeface="Times New Roman" panose="02020603050405020304" pitchFamily="18" charset="0"/>
              </a:rPr>
              <a:t>Return SUCCESS</a:t>
            </a:r>
          </a:p>
          <a:p>
            <a:r>
              <a:rPr lang="en-US" b="1" dirty="0">
                <a:latin typeface="Times New Roman" panose="02020603050405020304" pitchFamily="18" charset="0"/>
                <a:cs typeface="Times New Roman" panose="02020603050405020304" pitchFamily="18" charset="0"/>
              </a:rPr>
              <a:t>Else</a:t>
            </a:r>
          </a:p>
          <a:p>
            <a:r>
              <a:rPr lang="en-US" b="1" dirty="0">
                <a:latin typeface="Times New Roman" panose="02020603050405020304" pitchFamily="18" charset="0"/>
                <a:cs typeface="Times New Roman" panose="02020603050405020304" pitchFamily="18" charset="0"/>
              </a:rPr>
              <a:t>Begin</a:t>
            </a:r>
          </a:p>
          <a:p>
            <a:r>
              <a:rPr lang="en-US" dirty="0">
                <a:latin typeface="Times New Roman" panose="02020603050405020304" pitchFamily="18" charset="0"/>
                <a:cs typeface="Times New Roman" panose="02020603050405020304" pitchFamily="18" charset="0"/>
              </a:rPr>
              <a:t>1. Generate children of X</a:t>
            </a:r>
          </a:p>
          <a:p>
            <a:r>
              <a:rPr lang="en-US" dirty="0">
                <a:latin typeface="Times New Roman" panose="02020603050405020304" pitchFamily="18" charset="0"/>
                <a:cs typeface="Times New Roman" panose="02020603050405020304" pitchFamily="18" charset="0"/>
              </a:rPr>
              <a:t>2. Put X on close</a:t>
            </a:r>
          </a:p>
          <a:p>
            <a:r>
              <a:rPr lang="en-US" dirty="0">
                <a:latin typeface="Times New Roman" panose="02020603050405020304" pitchFamily="18" charset="0"/>
                <a:cs typeface="Times New Roman" panose="02020603050405020304" pitchFamily="18" charset="0"/>
              </a:rPr>
              <a:t>3. Discard the children of X if already on OPEN or CLOSE</a:t>
            </a:r>
          </a:p>
          <a:p>
            <a:r>
              <a:rPr lang="en-US" dirty="0">
                <a:latin typeface="Times New Roman" panose="02020603050405020304" pitchFamily="18" charset="0"/>
                <a:cs typeface="Times New Roman" panose="02020603050405020304" pitchFamily="18" charset="0"/>
              </a:rPr>
              <a:t>4. Sort the remaining Children according to the heuristic value of each state</a:t>
            </a:r>
          </a:p>
          <a:p>
            <a:r>
              <a:rPr lang="en-US" dirty="0">
                <a:latin typeface="Times New Roman" panose="02020603050405020304" pitchFamily="18" charset="0"/>
                <a:cs typeface="Times New Roman" panose="02020603050405020304" pitchFamily="18" charset="0"/>
              </a:rPr>
              <a:t>5. Put the children on left side of OPEN in sorted order.</a:t>
            </a:r>
          </a:p>
          <a:p>
            <a:r>
              <a:rPr lang="en-US" dirty="0">
                <a:latin typeface="Times New Roman" panose="02020603050405020304" pitchFamily="18" charset="0"/>
                <a:cs typeface="Times New Roman" panose="02020603050405020304" pitchFamily="18" charset="0"/>
              </a:rPr>
              <a:t>/*Note that the children are sorted first according to the heuristic merit and are then put to the left </a:t>
            </a:r>
            <a:r>
              <a:rPr lang="en-US" dirty="0" err="1">
                <a:latin typeface="Times New Roman" panose="02020603050405020304" pitchFamily="18" charset="0"/>
                <a:cs typeface="Times New Roman" panose="02020603050405020304" pitchFamily="18" charset="0"/>
              </a:rPr>
              <a:t>sideof</a:t>
            </a:r>
            <a:r>
              <a:rPr lang="en-US" dirty="0">
                <a:latin typeface="Times New Roman" panose="02020603050405020304" pitchFamily="18" charset="0"/>
                <a:cs typeface="Times New Roman" panose="02020603050405020304" pitchFamily="18" charset="0"/>
              </a:rPr>
              <a:t> OPEN*/</a:t>
            </a:r>
          </a:p>
          <a:p>
            <a:r>
              <a:rPr lang="en-US" b="1" dirty="0">
                <a:latin typeface="Times New Roman" panose="02020603050405020304" pitchFamily="18" charset="0"/>
                <a:cs typeface="Times New Roman" panose="02020603050405020304" pitchFamily="18" charset="0"/>
              </a:rPr>
              <a:t>End</a:t>
            </a:r>
          </a:p>
          <a:p>
            <a:r>
              <a:rPr lang="en-US" b="1" dirty="0">
                <a:latin typeface="Times New Roman" panose="02020603050405020304" pitchFamily="18" charset="0"/>
                <a:cs typeface="Times New Roman" panose="02020603050405020304" pitchFamily="18" charset="0"/>
              </a:rPr>
              <a:t>End</a:t>
            </a:r>
          </a:p>
          <a:p>
            <a:r>
              <a:rPr lang="en-US" b="1" dirty="0">
                <a:latin typeface="Times New Roman" panose="02020603050405020304" pitchFamily="18" charset="0"/>
                <a:cs typeface="Times New Roman" panose="02020603050405020304" pitchFamily="18" charset="0"/>
              </a:rPr>
              <a:t>Return Fail</a:t>
            </a:r>
          </a:p>
          <a:p>
            <a:r>
              <a:rPr lang="en-US" b="1" dirty="0">
                <a:latin typeface="Times New Roman" panose="02020603050405020304" pitchFamily="18" charset="0"/>
                <a:cs typeface="Times New Roman" panose="02020603050405020304" pitchFamily="18" charset="0"/>
              </a:rPr>
              <a:t>End</a:t>
            </a:r>
          </a:p>
        </p:txBody>
      </p:sp>
      <p:sp>
        <p:nvSpPr>
          <p:cNvPr id="7" name="Rectangle 6"/>
          <p:cNvSpPr/>
          <p:nvPr/>
        </p:nvSpPr>
        <p:spPr>
          <a:xfrm>
            <a:off x="9562011" y="2076994"/>
            <a:ext cx="2133600" cy="1200329"/>
          </a:xfrm>
          <a:prstGeom prst="rect">
            <a:avLst/>
          </a:prstGeom>
        </p:spPr>
        <p:txBody>
          <a:bodyPr wrap="square">
            <a:spAutoFit/>
          </a:bodyPr>
          <a:lstStyle/>
          <a:p>
            <a:r>
              <a:rPr lang="en-US" dirty="0">
                <a:solidFill>
                  <a:srgbClr val="FF0000"/>
                </a:solidFill>
              </a:rPr>
              <a:t>The algorithm described is called as </a:t>
            </a:r>
            <a:r>
              <a:rPr lang="en-US" i="1" dirty="0">
                <a:solidFill>
                  <a:srgbClr val="FF0000"/>
                </a:solidFill>
              </a:rPr>
              <a:t>steepest ascent hill climbing.</a:t>
            </a:r>
            <a:endParaRPr lang="en-US" dirty="0">
              <a:solidFill>
                <a:srgbClr val="FF0000"/>
              </a:solidFill>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3074" name="Picture 2"/>
          <p:cNvPicPr>
            <a:picLocks noGrp="1" noChangeAspect="1" noChangeArrowheads="1"/>
          </p:cNvPicPr>
          <p:nvPr>
            <p:ph idx="1"/>
          </p:nvPr>
        </p:nvPicPr>
        <p:blipFill>
          <a:blip r:embed="rId2"/>
          <a:srcRect/>
          <a:stretch>
            <a:fillRect/>
          </a:stretch>
        </p:blipFill>
        <p:spPr bwMode="auto">
          <a:xfrm>
            <a:off x="4329955" y="690490"/>
            <a:ext cx="4758961" cy="1693233"/>
          </a:xfrm>
          <a:prstGeom prst="rect">
            <a:avLst/>
          </a:prstGeom>
          <a:noFill/>
          <a:ln w="9525">
            <a:noFill/>
            <a:miter lim="800000"/>
            <a:headEnd/>
            <a:tailEnd/>
          </a:ln>
          <a:effectLst/>
        </p:spPr>
      </p:pic>
      <p:sp>
        <p:nvSpPr>
          <p:cNvPr id="6" name="Rectangle 5"/>
          <p:cNvSpPr/>
          <p:nvPr/>
        </p:nvSpPr>
        <p:spPr>
          <a:xfrm>
            <a:off x="3370217" y="0"/>
            <a:ext cx="689718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Apply hill climbing to the following tree considering G is the Goal State and Node A as the initial state.</a:t>
            </a:r>
          </a:p>
        </p:txBody>
      </p:sp>
      <p:sp>
        <p:nvSpPr>
          <p:cNvPr id="7" name="Rectangle 6"/>
          <p:cNvSpPr/>
          <p:nvPr/>
        </p:nvSpPr>
        <p:spPr>
          <a:xfrm>
            <a:off x="7601943" y="3818146"/>
            <a:ext cx="6096000" cy="646331"/>
          </a:xfrm>
          <a:prstGeom prst="rect">
            <a:avLst/>
          </a:prstGeom>
        </p:spPr>
        <p:txBody>
          <a:bodyPr>
            <a:spAutoFit/>
          </a:bodyPr>
          <a:lstStyle/>
          <a:p>
            <a:r>
              <a:rPr lang="en-US" dirty="0"/>
              <a:t>OPEN = [A3]</a:t>
            </a:r>
          </a:p>
          <a:p>
            <a:r>
              <a:rPr lang="en-US" dirty="0"/>
              <a:t>CLOSE = []</a:t>
            </a:r>
          </a:p>
        </p:txBody>
      </p:sp>
      <p:pic>
        <p:nvPicPr>
          <p:cNvPr id="3076" name="Picture 4"/>
          <p:cNvPicPr>
            <a:picLocks noChangeAspect="1" noChangeArrowheads="1"/>
          </p:cNvPicPr>
          <p:nvPr/>
        </p:nvPicPr>
        <p:blipFill>
          <a:blip r:embed="rId3"/>
          <a:srcRect/>
          <a:stretch>
            <a:fillRect/>
          </a:stretch>
        </p:blipFill>
        <p:spPr bwMode="auto">
          <a:xfrm>
            <a:off x="5415337" y="3423277"/>
            <a:ext cx="1038016" cy="923330"/>
          </a:xfrm>
          <a:prstGeom prst="rect">
            <a:avLst/>
          </a:prstGeom>
          <a:noFill/>
          <a:ln w="9525">
            <a:noFill/>
            <a:miter lim="800000"/>
            <a:headEnd/>
            <a:tailEnd/>
          </a:ln>
          <a:effectLst/>
        </p:spPr>
      </p:pic>
      <p:sp>
        <p:nvSpPr>
          <p:cNvPr id="10" name="Rectangle 9"/>
          <p:cNvSpPr/>
          <p:nvPr/>
        </p:nvSpPr>
        <p:spPr>
          <a:xfrm>
            <a:off x="3425301" y="4867661"/>
            <a:ext cx="8417858"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Note that leftmost node in the OPEN list is Node A, and hence, we expand Node A in the next step.</a:t>
            </a:r>
          </a:p>
        </p:txBody>
      </p:sp>
      <p:sp>
        <p:nvSpPr>
          <p:cNvPr id="11" name="Rectangle 10"/>
          <p:cNvSpPr/>
          <p:nvPr/>
        </p:nvSpPr>
        <p:spPr>
          <a:xfrm>
            <a:off x="3294956" y="2383723"/>
            <a:ext cx="6316794" cy="923330"/>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Step 1: The hill climbing algorithm starts with the initial state.</a:t>
            </a:r>
          </a:p>
          <a:p>
            <a:endParaRPr lang="en-US" b="1" dirty="0"/>
          </a:p>
          <a:p>
            <a:endParaRPr lang="en-US" dirty="0"/>
          </a:p>
        </p:txBody>
      </p:sp>
      <p:sp>
        <p:nvSpPr>
          <p:cNvPr id="9" name="Footer Placeholder 8"/>
          <p:cNvSpPr>
            <a:spLocks noGrp="1"/>
          </p:cNvSpPr>
          <p:nvPr>
            <p:ph type="ftr" sz="quarter" idx="11"/>
          </p:nvPr>
        </p:nvSpPr>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3074" name="Picture 2"/>
          <p:cNvPicPr>
            <a:picLocks noGrp="1" noChangeAspect="1" noChangeArrowheads="1"/>
          </p:cNvPicPr>
          <p:nvPr>
            <p:ph idx="1"/>
          </p:nvPr>
        </p:nvPicPr>
        <p:blipFill>
          <a:blip r:embed="rId2"/>
          <a:srcRect/>
          <a:stretch>
            <a:fillRect/>
          </a:stretch>
        </p:blipFill>
        <p:spPr bwMode="auto">
          <a:xfrm>
            <a:off x="4167951" y="633269"/>
            <a:ext cx="5301720" cy="1678043"/>
          </a:xfrm>
          <a:prstGeom prst="rect">
            <a:avLst/>
          </a:prstGeom>
          <a:noFill/>
          <a:ln w="9525">
            <a:noFill/>
            <a:miter lim="800000"/>
            <a:headEnd/>
            <a:tailEnd/>
          </a:ln>
          <a:effectLst/>
        </p:spPr>
      </p:pic>
      <p:sp>
        <p:nvSpPr>
          <p:cNvPr id="6" name="Rectangle 5"/>
          <p:cNvSpPr/>
          <p:nvPr/>
        </p:nvSpPr>
        <p:spPr>
          <a:xfrm>
            <a:off x="3370217" y="0"/>
            <a:ext cx="689718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Apply hill climbing to the following tree considering G is the Goal State and Node A as the initial state.</a:t>
            </a:r>
          </a:p>
        </p:txBody>
      </p:sp>
      <p:sp>
        <p:nvSpPr>
          <p:cNvPr id="7" name="Rectangle 6"/>
          <p:cNvSpPr/>
          <p:nvPr/>
        </p:nvSpPr>
        <p:spPr>
          <a:xfrm>
            <a:off x="7601943" y="3818146"/>
            <a:ext cx="6096000" cy="646331"/>
          </a:xfrm>
          <a:prstGeom prst="rect">
            <a:avLst/>
          </a:prstGeom>
        </p:spPr>
        <p:txBody>
          <a:bodyPr>
            <a:spAutoFit/>
          </a:bodyPr>
          <a:lstStyle/>
          <a:p>
            <a:r>
              <a:rPr lang="en-US" dirty="0"/>
              <a:t>OPEN = [C5, B3, D3]</a:t>
            </a:r>
          </a:p>
          <a:p>
            <a:r>
              <a:rPr lang="en-US" dirty="0"/>
              <a:t>CLOSE = [A]</a:t>
            </a:r>
          </a:p>
        </p:txBody>
      </p:sp>
      <p:sp>
        <p:nvSpPr>
          <p:cNvPr id="10" name="Rectangle 9"/>
          <p:cNvSpPr/>
          <p:nvPr/>
        </p:nvSpPr>
        <p:spPr>
          <a:xfrm>
            <a:off x="3487783" y="4894729"/>
            <a:ext cx="870421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Note that the leftmost node in the OPEN list is Node C. Hence, we expand Node C in Step 3</a:t>
            </a:r>
            <a:r>
              <a:rPr lang="en-US" dirty="0"/>
              <a:t>.</a:t>
            </a:r>
          </a:p>
        </p:txBody>
      </p:sp>
      <p:sp>
        <p:nvSpPr>
          <p:cNvPr id="11" name="Rectangle 10"/>
          <p:cNvSpPr/>
          <p:nvPr/>
        </p:nvSpPr>
        <p:spPr>
          <a:xfrm>
            <a:off x="3294956" y="2383723"/>
            <a:ext cx="5405519" cy="646331"/>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Step 2: All the children of Node A are now generated</a:t>
            </a:r>
            <a:r>
              <a:rPr lang="en-US" b="1" dirty="0"/>
              <a:t>.</a:t>
            </a:r>
          </a:p>
          <a:p>
            <a:endParaRPr lang="en-US" dirty="0"/>
          </a:p>
        </p:txBody>
      </p:sp>
      <p:pic>
        <p:nvPicPr>
          <p:cNvPr id="4098" name="Picture 2"/>
          <p:cNvPicPr>
            <a:picLocks noChangeAspect="1" noChangeArrowheads="1"/>
          </p:cNvPicPr>
          <p:nvPr/>
        </p:nvPicPr>
        <p:blipFill>
          <a:blip r:embed="rId3"/>
          <a:srcRect/>
          <a:stretch>
            <a:fillRect/>
          </a:stretch>
        </p:blipFill>
        <p:spPr bwMode="auto">
          <a:xfrm>
            <a:off x="4694946" y="3102465"/>
            <a:ext cx="2419350" cy="1535636"/>
          </a:xfrm>
          <a:prstGeom prst="rect">
            <a:avLst/>
          </a:prstGeom>
          <a:noFill/>
          <a:ln w="9525">
            <a:noFill/>
            <a:miter lim="800000"/>
            <a:headEnd/>
            <a:tailEnd/>
          </a:ln>
          <a:effectLst/>
        </p:spPr>
      </p:pic>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3074" name="Picture 2"/>
          <p:cNvPicPr>
            <a:picLocks noGrp="1" noChangeAspect="1" noChangeArrowheads="1"/>
          </p:cNvPicPr>
          <p:nvPr>
            <p:ph idx="1"/>
          </p:nvPr>
        </p:nvPicPr>
        <p:blipFill>
          <a:blip r:embed="rId2"/>
          <a:srcRect/>
          <a:stretch>
            <a:fillRect/>
          </a:stretch>
        </p:blipFill>
        <p:spPr bwMode="auto">
          <a:xfrm>
            <a:off x="4329955" y="690490"/>
            <a:ext cx="4858112" cy="1476375"/>
          </a:xfrm>
          <a:prstGeom prst="rect">
            <a:avLst/>
          </a:prstGeom>
          <a:noFill/>
          <a:ln w="9525">
            <a:noFill/>
            <a:miter lim="800000"/>
            <a:headEnd/>
            <a:tailEnd/>
          </a:ln>
          <a:effectLst/>
        </p:spPr>
      </p:pic>
      <p:sp>
        <p:nvSpPr>
          <p:cNvPr id="6" name="Rectangle 5"/>
          <p:cNvSpPr/>
          <p:nvPr/>
        </p:nvSpPr>
        <p:spPr>
          <a:xfrm>
            <a:off x="3370217" y="0"/>
            <a:ext cx="689718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Apply hill climbing to the following tree considering G is the Goal State and Node A as the initial state.</a:t>
            </a:r>
          </a:p>
        </p:txBody>
      </p:sp>
      <p:sp>
        <p:nvSpPr>
          <p:cNvPr id="7" name="Rectangle 6"/>
          <p:cNvSpPr/>
          <p:nvPr/>
        </p:nvSpPr>
        <p:spPr>
          <a:xfrm>
            <a:off x="7601943" y="3818146"/>
            <a:ext cx="6096000" cy="646331"/>
          </a:xfrm>
          <a:prstGeom prst="rect">
            <a:avLst/>
          </a:prstGeom>
        </p:spPr>
        <p:txBody>
          <a:bodyPr>
            <a:spAutoFit/>
          </a:bodyPr>
          <a:lstStyle/>
          <a:p>
            <a:r>
              <a:rPr lang="nl-NL" dirty="0"/>
              <a:t>OPEN = [E8, F7, B3, D3]</a:t>
            </a:r>
          </a:p>
          <a:p>
            <a:r>
              <a:rPr lang="en-US" dirty="0"/>
              <a:t>CLOSE = [A, C]</a:t>
            </a:r>
          </a:p>
        </p:txBody>
      </p:sp>
      <p:sp>
        <p:nvSpPr>
          <p:cNvPr id="10" name="Rectangle 9"/>
          <p:cNvSpPr/>
          <p:nvPr/>
        </p:nvSpPr>
        <p:spPr>
          <a:xfrm>
            <a:off x="3487783" y="5678501"/>
            <a:ext cx="8704217"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Note that leftmost node in OPEN list is Node E. Hence, we expand Node E in Step 4.</a:t>
            </a:r>
          </a:p>
        </p:txBody>
      </p:sp>
      <p:sp>
        <p:nvSpPr>
          <p:cNvPr id="11" name="Rectangle 10"/>
          <p:cNvSpPr/>
          <p:nvPr/>
        </p:nvSpPr>
        <p:spPr>
          <a:xfrm>
            <a:off x="3294956" y="2383723"/>
            <a:ext cx="8605307"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Step 3: Amongst all the children of Node root Node A Node C has the highest heuristic. Hence, all the children of Node C are now generated.</a:t>
            </a:r>
          </a:p>
        </p:txBody>
      </p:sp>
      <p:pic>
        <p:nvPicPr>
          <p:cNvPr id="5122" name="Picture 2"/>
          <p:cNvPicPr>
            <a:picLocks noChangeAspect="1" noChangeArrowheads="1"/>
          </p:cNvPicPr>
          <p:nvPr/>
        </p:nvPicPr>
        <p:blipFill>
          <a:blip r:embed="rId3"/>
          <a:srcRect/>
          <a:stretch>
            <a:fillRect/>
          </a:stretch>
        </p:blipFill>
        <p:spPr bwMode="auto">
          <a:xfrm>
            <a:off x="4038600" y="3491730"/>
            <a:ext cx="2770687" cy="1537470"/>
          </a:xfrm>
          <a:prstGeom prst="rect">
            <a:avLst/>
          </a:prstGeom>
          <a:noFill/>
          <a:ln w="9525">
            <a:noFill/>
            <a:miter lim="800000"/>
            <a:headEnd/>
            <a:tailEnd/>
          </a:ln>
          <a:effectLst/>
        </p:spPr>
      </p:pic>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4" name="Title 3">
            <a:extLst>
              <a:ext uri="{FF2B5EF4-FFF2-40B4-BE49-F238E27FC236}">
                <a16:creationId xmlns:a16="http://schemas.microsoft.com/office/drawing/2014/main" id="{3311E9D3-EE91-4772-9396-D52BCE36FB46}"/>
              </a:ext>
            </a:extLst>
          </p:cNvPr>
          <p:cNvSpPr>
            <a:spLocks noGrp="1"/>
          </p:cNvSpPr>
          <p:nvPr>
            <p:ph type="title"/>
          </p:nvPr>
        </p:nvSpPr>
        <p:spPr>
          <a:xfrm>
            <a:off x="3419060" y="365126"/>
            <a:ext cx="7934739" cy="602284"/>
          </a:xfrm>
        </p:spPr>
        <p:txBody>
          <a:bodyPr>
            <a:normAutofit/>
          </a:bodyPr>
          <a:lstStyle/>
          <a:p>
            <a:pPr algn="ctr"/>
            <a:r>
              <a:rPr lang="en-US" sz="2400" dirty="0">
                <a:solidFill>
                  <a:srgbClr val="0070C0"/>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A9895A5-E3E7-4478-89BF-9934EB49F975}"/>
              </a:ext>
            </a:extLst>
          </p:cNvPr>
          <p:cNvSpPr>
            <a:spLocks noGrp="1"/>
          </p:cNvSpPr>
          <p:nvPr>
            <p:ph idx="1"/>
          </p:nvPr>
        </p:nvSpPr>
        <p:spPr>
          <a:xfrm>
            <a:off x="3419059" y="967410"/>
            <a:ext cx="8653671" cy="5331790"/>
          </a:xfrm>
        </p:spPr>
        <p:txBody>
          <a:bodyPr>
            <a:noAutofit/>
          </a:bodyPr>
          <a:lstStyle/>
          <a:p>
            <a:r>
              <a:rPr lang="en-US" sz="2400" dirty="0">
                <a:latin typeface="Times New Roman" panose="02020603050405020304" pitchFamily="18" charset="0"/>
                <a:cs typeface="Times New Roman" panose="02020603050405020304" pitchFamily="18" charset="0"/>
              </a:rPr>
              <a:t>Strategies that know whether one goal state is more promising than the other are called </a:t>
            </a:r>
            <a:r>
              <a:rPr lang="en-US" sz="2400" i="1" dirty="0">
                <a:solidFill>
                  <a:srgbClr val="FF0000"/>
                </a:solidFill>
                <a:latin typeface="Times New Roman" panose="02020603050405020304" pitchFamily="18" charset="0"/>
                <a:cs typeface="Times New Roman" panose="02020603050405020304" pitchFamily="18" charset="0"/>
              </a:rPr>
              <a:t>heuristic/informed search techniques</a:t>
            </a:r>
            <a:r>
              <a:rPr lang="en-US" sz="2400" i="1" dirty="0">
                <a:latin typeface="Times New Roman" panose="02020603050405020304" pitchFamily="18" charset="0"/>
                <a:cs typeface="Times New Roman" panose="02020603050405020304" pitchFamily="18" charset="0"/>
              </a:rPr>
              <a:t>. These techniques work on the concept of heuristic and hence are also known as heuristic search techniques.</a:t>
            </a:r>
          </a:p>
          <a:p>
            <a:pPr>
              <a:spcAft>
                <a:spcPct val="100000"/>
              </a:spcAft>
            </a:pPr>
            <a:r>
              <a:rPr lang="en-US" sz="2400" i="1" dirty="0">
                <a:latin typeface="Times New Roman" panose="02020603050405020304" pitchFamily="18" charset="0"/>
                <a:cs typeface="Times New Roman" panose="02020603050405020304" pitchFamily="18" charset="0"/>
              </a:rPr>
              <a:t>Direct</a:t>
            </a:r>
            <a:r>
              <a:rPr lang="en-US" sz="2400" dirty="0">
                <a:latin typeface="Times New Roman" panose="02020603050405020304" pitchFamily="18" charset="0"/>
                <a:cs typeface="Times New Roman" panose="02020603050405020304" pitchFamily="18" charset="0"/>
              </a:rPr>
              <a:t> techniques (blind search) are not always possible (they require too much time or memory).</a:t>
            </a:r>
          </a:p>
          <a:p>
            <a:pPr>
              <a:spcAft>
                <a:spcPct val="100000"/>
              </a:spcAft>
            </a:pPr>
            <a:r>
              <a:rPr lang="en-US" sz="2400" i="1" dirty="0">
                <a:latin typeface="Times New Roman" panose="02020603050405020304" pitchFamily="18" charset="0"/>
                <a:cs typeface="Times New Roman" panose="02020603050405020304" pitchFamily="18" charset="0"/>
              </a:rPr>
              <a:t>Weak</a:t>
            </a:r>
            <a:r>
              <a:rPr lang="en-US" sz="2400" dirty="0">
                <a:latin typeface="Times New Roman" panose="02020603050405020304" pitchFamily="18" charset="0"/>
                <a:cs typeface="Times New Roman" panose="02020603050405020304" pitchFamily="18" charset="0"/>
              </a:rPr>
              <a:t> techniques can be effective if applied correctly on the right kinds of tasks.</a:t>
            </a:r>
          </a:p>
          <a:p>
            <a:pPr lvl="1">
              <a:spcAft>
                <a:spcPct val="100000"/>
              </a:spcAft>
            </a:pPr>
            <a:r>
              <a:rPr lang="en-US" dirty="0">
                <a:latin typeface="Times New Roman" panose="02020603050405020304" pitchFamily="18" charset="0"/>
                <a:cs typeface="Times New Roman" panose="02020603050405020304" pitchFamily="18" charset="0"/>
              </a:rPr>
              <a:t>Typically require domain specific information.</a:t>
            </a:r>
          </a:p>
          <a:p>
            <a:endParaRPr lang="en-US" dirty="0">
              <a:latin typeface="Times New Roman" panose="02020603050405020304" pitchFamily="18" charset="0"/>
              <a:cs typeface="Times New Roman" panose="02020603050405020304" pitchFamily="18" charset="0"/>
            </a:endParaRP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extLst>
      <p:ext uri="{BB962C8B-B14F-4D97-AF65-F5344CB8AC3E}">
        <p14:creationId xmlns:p14="http://schemas.microsoft.com/office/powerpoint/2010/main" val="1158968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3074" name="Picture 2"/>
          <p:cNvPicPr>
            <a:picLocks noGrp="1" noChangeAspect="1" noChangeArrowheads="1"/>
          </p:cNvPicPr>
          <p:nvPr>
            <p:ph idx="1"/>
          </p:nvPr>
        </p:nvPicPr>
        <p:blipFill>
          <a:blip r:embed="rId2"/>
          <a:srcRect/>
          <a:stretch>
            <a:fillRect/>
          </a:stretch>
        </p:blipFill>
        <p:spPr bwMode="auto">
          <a:xfrm>
            <a:off x="4329955" y="690490"/>
            <a:ext cx="4641547" cy="1551691"/>
          </a:xfrm>
          <a:prstGeom prst="rect">
            <a:avLst/>
          </a:prstGeom>
          <a:noFill/>
          <a:ln w="9525">
            <a:noFill/>
            <a:miter lim="800000"/>
            <a:headEnd/>
            <a:tailEnd/>
          </a:ln>
          <a:effectLst/>
        </p:spPr>
      </p:pic>
      <p:sp>
        <p:nvSpPr>
          <p:cNvPr id="6" name="Rectangle 5"/>
          <p:cNvSpPr/>
          <p:nvPr/>
        </p:nvSpPr>
        <p:spPr>
          <a:xfrm>
            <a:off x="3370217" y="0"/>
            <a:ext cx="689718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Apply hill climbing to the following tree considering G is the Goal State and Node A as the initial state.</a:t>
            </a:r>
          </a:p>
        </p:txBody>
      </p:sp>
      <p:sp>
        <p:nvSpPr>
          <p:cNvPr id="7" name="Rectangle 6"/>
          <p:cNvSpPr/>
          <p:nvPr/>
        </p:nvSpPr>
        <p:spPr>
          <a:xfrm>
            <a:off x="7601943" y="3818146"/>
            <a:ext cx="6096000" cy="646331"/>
          </a:xfrm>
          <a:prstGeom prst="rect">
            <a:avLst/>
          </a:prstGeom>
        </p:spPr>
        <p:txBody>
          <a:bodyPr>
            <a:spAutoFit/>
          </a:bodyPr>
          <a:lstStyle/>
          <a:p>
            <a:r>
              <a:rPr lang="nl-NL" dirty="0"/>
              <a:t>OPEN = </a:t>
            </a:r>
            <a:r>
              <a:rPr lang="nl-NL" dirty="0">
                <a:solidFill>
                  <a:srgbClr val="FF0000"/>
                </a:solidFill>
              </a:rPr>
              <a:t>[G9</a:t>
            </a:r>
            <a:r>
              <a:rPr lang="nl-NL" dirty="0"/>
              <a:t>, F7, B3, D3]</a:t>
            </a:r>
          </a:p>
          <a:p>
            <a:r>
              <a:rPr lang="en-US" dirty="0"/>
              <a:t>CLOSE = [A, C, E]</a:t>
            </a:r>
          </a:p>
        </p:txBody>
      </p:sp>
      <p:sp>
        <p:nvSpPr>
          <p:cNvPr id="10" name="Rectangle 9"/>
          <p:cNvSpPr/>
          <p:nvPr/>
        </p:nvSpPr>
        <p:spPr>
          <a:xfrm>
            <a:off x="3487783" y="5678501"/>
            <a:ext cx="8704217"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Note that the leftmost node in OPEN list is </a:t>
            </a:r>
            <a:r>
              <a:rPr lang="en-US" dirty="0">
                <a:solidFill>
                  <a:srgbClr val="FF0000"/>
                </a:solidFill>
                <a:latin typeface="Times New Roman" panose="02020603050405020304" pitchFamily="18" charset="0"/>
                <a:cs typeface="Times New Roman" panose="02020603050405020304" pitchFamily="18" charset="0"/>
              </a:rPr>
              <a:t>Node G and Node G is a GOAL and hence we STOP</a:t>
            </a:r>
          </a:p>
        </p:txBody>
      </p:sp>
      <p:sp>
        <p:nvSpPr>
          <p:cNvPr id="11" name="Rectangle 10"/>
          <p:cNvSpPr/>
          <p:nvPr/>
        </p:nvSpPr>
        <p:spPr>
          <a:xfrm>
            <a:off x="3294956" y="2383723"/>
            <a:ext cx="8605307" cy="923330"/>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Step 4: Now the algorithm proceeds towards Node E and among all the children of Node E (only G is the child of Node C). Node G has a highest Heuristic merit; and hence, Node G is generated.</a:t>
            </a:r>
          </a:p>
        </p:txBody>
      </p:sp>
      <p:pic>
        <p:nvPicPr>
          <p:cNvPr id="6146" name="Picture 2"/>
          <p:cNvPicPr>
            <a:picLocks noChangeAspect="1" noChangeArrowheads="1"/>
          </p:cNvPicPr>
          <p:nvPr/>
        </p:nvPicPr>
        <p:blipFill>
          <a:blip r:embed="rId3"/>
          <a:srcRect/>
          <a:stretch>
            <a:fillRect/>
          </a:stretch>
        </p:blipFill>
        <p:spPr bwMode="auto">
          <a:xfrm>
            <a:off x="4038601" y="3448594"/>
            <a:ext cx="3001178" cy="1982721"/>
          </a:xfrm>
          <a:prstGeom prst="rect">
            <a:avLst/>
          </a:prstGeom>
          <a:noFill/>
          <a:ln w="9525">
            <a:noFill/>
            <a:miter lim="800000"/>
            <a:headEnd/>
            <a:tailEnd/>
          </a:ln>
          <a:effectLst/>
        </p:spPr>
      </p:pic>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776" y="365125"/>
            <a:ext cx="8075023" cy="732155"/>
          </a:xfrm>
        </p:spPr>
        <p:txBody>
          <a:bodyPr/>
          <a:lstStyle/>
          <a:p>
            <a:r>
              <a:rPr lang="en-US" i="1" dirty="0">
                <a:latin typeface="Times New Roman" panose="02020603050405020304" pitchFamily="18" charset="0"/>
                <a:cs typeface="Times New Roman" panose="02020603050405020304" pitchFamily="18" charset="0"/>
              </a:rPr>
              <a:t>Demerits of Hill Climbing</a:t>
            </a:r>
            <a:endParaRPr lang="en-US" dirty="0">
              <a:latin typeface="Times New Roman" panose="02020603050405020304" pitchFamily="18" charset="0"/>
              <a:cs typeface="Times New Roman" panose="02020603050405020304" pitchFamily="18" charset="0"/>
            </a:endParaRP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7170" name="Picture 2"/>
          <p:cNvPicPr>
            <a:picLocks noGrp="1" noChangeAspect="1" noChangeArrowheads="1"/>
          </p:cNvPicPr>
          <p:nvPr>
            <p:ph idx="1"/>
          </p:nvPr>
        </p:nvPicPr>
        <p:blipFill>
          <a:blip r:embed="rId2"/>
          <a:srcRect/>
          <a:stretch>
            <a:fillRect/>
          </a:stretch>
        </p:blipFill>
        <p:spPr bwMode="auto">
          <a:xfrm>
            <a:off x="4941977" y="1228566"/>
            <a:ext cx="5286375" cy="2619375"/>
          </a:xfrm>
          <a:prstGeom prst="rect">
            <a:avLst/>
          </a:prstGeom>
          <a:noFill/>
          <a:ln w="9525">
            <a:noFill/>
            <a:miter lim="800000"/>
            <a:headEnd/>
            <a:tailEnd/>
          </a:ln>
          <a:effectLst/>
        </p:spPr>
      </p:pic>
      <p:sp>
        <p:nvSpPr>
          <p:cNvPr id="6" name="Rectangle 5"/>
          <p:cNvSpPr/>
          <p:nvPr/>
        </p:nvSpPr>
        <p:spPr>
          <a:xfrm>
            <a:off x="3291840" y="3944983"/>
            <a:ext cx="8900160" cy="2308324"/>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State–space diagram is a graphical representation of the set of states our search algorithm can reach versus</a:t>
            </a:r>
          </a:p>
          <a:p>
            <a:r>
              <a:rPr lang="en-US" dirty="0">
                <a:latin typeface="Times New Roman" panose="02020603050405020304" pitchFamily="18" charset="0"/>
                <a:cs typeface="Times New Roman" panose="02020603050405020304" pitchFamily="18" charset="0"/>
              </a:rPr>
              <a:t>the value of our objective function (the function which we wish to </a:t>
            </a:r>
            <a:r>
              <a:rPr lang="en-US" dirty="0" err="1">
                <a:latin typeface="Times New Roman" panose="02020603050405020304" pitchFamily="18" charset="0"/>
                <a:cs typeface="Times New Roman" panose="02020603050405020304" pitchFamily="18" charset="0"/>
              </a:rPr>
              <a:t>maximise</a:t>
            </a:r>
            <a:r>
              <a:rPr lang="en-US"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X-axis: It denotes the state space, that is, states or configuration our algorithm may reach.</a:t>
            </a:r>
          </a:p>
          <a:p>
            <a:r>
              <a:rPr lang="en-US" b="1" dirty="0">
                <a:latin typeface="Times New Roman" panose="02020603050405020304" pitchFamily="18" charset="0"/>
                <a:cs typeface="Times New Roman" panose="02020603050405020304" pitchFamily="18" charset="0"/>
              </a:rPr>
              <a:t>Y-axis: It denotes the values of objective function corresponding to a particular state. The best solution will be that state space where objective function has maximum value (global maximum).</a:t>
            </a: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6938" y="154235"/>
            <a:ext cx="8153400" cy="959883"/>
          </a:xfrm>
        </p:spPr>
        <p:txBody>
          <a:bodyPr>
            <a:normAutofit fontScale="90000"/>
          </a:bodyPr>
          <a:lstStyle/>
          <a:p>
            <a:r>
              <a:rPr lang="en-US" sz="3100" i="1" dirty="0">
                <a:solidFill>
                  <a:srgbClr val="FF0000"/>
                </a:solidFill>
                <a:latin typeface="Times New Roman" panose="02020603050405020304" pitchFamily="18" charset="0"/>
                <a:cs typeface="Times New Roman" panose="02020603050405020304" pitchFamily="18" charset="0"/>
              </a:rPr>
              <a:t>Different Regions in the State–Space Diagram</a:t>
            </a:r>
            <a:br>
              <a:rPr lang="en-US" i="1" dirty="0"/>
            </a:br>
            <a:endParaRPr lang="en-US" dirty="0"/>
          </a:p>
        </p:txBody>
      </p:sp>
      <p:sp>
        <p:nvSpPr>
          <p:cNvPr id="4" name="Rectangle 3"/>
          <p:cNvSpPr/>
          <p:nvPr/>
        </p:nvSpPr>
        <p:spPr>
          <a:xfrm>
            <a:off x="3368171" y="1114119"/>
            <a:ext cx="8634548" cy="5262979"/>
          </a:xfrm>
          <a:prstGeom prst="rect">
            <a:avLst/>
          </a:prstGeom>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1. Local maximum</a:t>
            </a:r>
            <a:r>
              <a:rPr lang="en-US" sz="2400" dirty="0">
                <a:latin typeface="Times New Roman" panose="02020603050405020304" pitchFamily="18" charset="0"/>
                <a:cs typeface="Times New Roman" panose="02020603050405020304" pitchFamily="18" charset="0"/>
              </a:rPr>
              <a:t>: It is a state which is better than its </a:t>
            </a:r>
            <a:r>
              <a:rPr lang="en-US" sz="2400" dirty="0" err="1">
                <a:latin typeface="Times New Roman" panose="02020603050405020304" pitchFamily="18" charset="0"/>
                <a:cs typeface="Times New Roman" panose="02020603050405020304" pitchFamily="18" charset="0"/>
              </a:rPr>
              <a:t>neighbouring</a:t>
            </a:r>
            <a:r>
              <a:rPr lang="en-US" sz="2400" dirty="0">
                <a:latin typeface="Times New Roman" panose="02020603050405020304" pitchFamily="18" charset="0"/>
                <a:cs typeface="Times New Roman" panose="02020603050405020304" pitchFamily="18" charset="0"/>
              </a:rPr>
              <a:t> state. However, there exists a state which is better than it (global maximum). This state is better because here value of objective function is higher than its </a:t>
            </a:r>
            <a:r>
              <a:rPr lang="en-US" sz="2400" dirty="0" err="1">
                <a:latin typeface="Times New Roman" panose="02020603050405020304" pitchFamily="18" charset="0"/>
                <a:cs typeface="Times New Roman" panose="02020603050405020304" pitchFamily="18" charset="0"/>
              </a:rPr>
              <a:t>neighbours</a:t>
            </a:r>
            <a:r>
              <a:rPr lang="en-US" sz="2400" dirty="0">
                <a:latin typeface="Times New Roman" panose="02020603050405020304" pitchFamily="18" charset="0"/>
                <a:cs typeface="Times New Roman" panose="02020603050405020304" pitchFamily="18" charset="0"/>
              </a:rPr>
              <a:t>.</a:t>
            </a:r>
          </a:p>
          <a:p>
            <a:r>
              <a:rPr lang="en-US" sz="2400" dirty="0">
                <a:solidFill>
                  <a:srgbClr val="FF0000"/>
                </a:solidFill>
                <a:latin typeface="Times New Roman" panose="02020603050405020304" pitchFamily="18" charset="0"/>
                <a:cs typeface="Times New Roman" panose="02020603050405020304" pitchFamily="18" charset="0"/>
              </a:rPr>
              <a:t>2. Global maximum: </a:t>
            </a:r>
            <a:r>
              <a:rPr lang="en-US" sz="2400" dirty="0">
                <a:latin typeface="Times New Roman" panose="02020603050405020304" pitchFamily="18" charset="0"/>
                <a:cs typeface="Times New Roman" panose="02020603050405020304" pitchFamily="18" charset="0"/>
              </a:rPr>
              <a:t>It is the best possible state in the state–space diagram. This because at this state, objective function has the highest value.</a:t>
            </a:r>
          </a:p>
          <a:p>
            <a:r>
              <a:rPr lang="en-US" sz="2400" dirty="0">
                <a:solidFill>
                  <a:srgbClr val="FF0000"/>
                </a:solidFill>
                <a:latin typeface="Times New Roman" panose="02020603050405020304" pitchFamily="18" charset="0"/>
                <a:cs typeface="Times New Roman" panose="02020603050405020304" pitchFamily="18" charset="0"/>
              </a:rPr>
              <a:t>3. Plateau/Flat local maximum: </a:t>
            </a:r>
            <a:r>
              <a:rPr lang="en-US" sz="2400" dirty="0">
                <a:latin typeface="Times New Roman" panose="02020603050405020304" pitchFamily="18" charset="0"/>
                <a:cs typeface="Times New Roman" panose="02020603050405020304" pitchFamily="18" charset="0"/>
              </a:rPr>
              <a:t>It is a flat region of state space where </a:t>
            </a:r>
            <a:r>
              <a:rPr lang="en-US" sz="2400" dirty="0" err="1">
                <a:latin typeface="Times New Roman" panose="02020603050405020304" pitchFamily="18" charset="0"/>
                <a:cs typeface="Times New Roman" panose="02020603050405020304" pitchFamily="18" charset="0"/>
              </a:rPr>
              <a:t>neighbouring</a:t>
            </a:r>
            <a:r>
              <a:rPr lang="en-US" sz="2400" dirty="0">
                <a:latin typeface="Times New Roman" panose="02020603050405020304" pitchFamily="18" charset="0"/>
                <a:cs typeface="Times New Roman" panose="02020603050405020304" pitchFamily="18" charset="0"/>
              </a:rPr>
              <a:t> states have the same value.</a:t>
            </a:r>
          </a:p>
          <a:p>
            <a:r>
              <a:rPr lang="en-US" sz="2400" dirty="0">
                <a:solidFill>
                  <a:srgbClr val="FF0000"/>
                </a:solidFill>
                <a:latin typeface="Times New Roman" panose="02020603050405020304" pitchFamily="18" charset="0"/>
                <a:cs typeface="Times New Roman" panose="02020603050405020304" pitchFamily="18" charset="0"/>
              </a:rPr>
              <a:t>4. Ridge: </a:t>
            </a:r>
            <a:r>
              <a:rPr lang="en-US" sz="2400" dirty="0">
                <a:latin typeface="Times New Roman" panose="02020603050405020304" pitchFamily="18" charset="0"/>
                <a:cs typeface="Times New Roman" panose="02020603050405020304" pitchFamily="18" charset="0"/>
              </a:rPr>
              <a:t>It is region which is higher than its </a:t>
            </a:r>
            <a:r>
              <a:rPr lang="en-US" sz="2400" dirty="0" err="1">
                <a:latin typeface="Times New Roman" panose="02020603050405020304" pitchFamily="18" charset="0"/>
                <a:cs typeface="Times New Roman" panose="02020603050405020304" pitchFamily="18" charset="0"/>
              </a:rPr>
              <a:t>neighbours</a:t>
            </a:r>
            <a:r>
              <a:rPr lang="en-US" sz="2400" dirty="0">
                <a:latin typeface="Times New Roman" panose="02020603050405020304" pitchFamily="18" charset="0"/>
                <a:cs typeface="Times New Roman" panose="02020603050405020304" pitchFamily="18" charset="0"/>
              </a:rPr>
              <a:t> but itself has a slope. It is a special kind of local maximum.</a:t>
            </a:r>
          </a:p>
          <a:p>
            <a:r>
              <a:rPr lang="en-US" sz="2400" dirty="0">
                <a:solidFill>
                  <a:srgbClr val="FF0000"/>
                </a:solidFill>
                <a:latin typeface="Times New Roman" panose="02020603050405020304" pitchFamily="18" charset="0"/>
                <a:cs typeface="Times New Roman" panose="02020603050405020304" pitchFamily="18" charset="0"/>
              </a:rPr>
              <a:t>5. Current state: </a:t>
            </a:r>
            <a:r>
              <a:rPr lang="en-US" sz="2400" dirty="0">
                <a:latin typeface="Times New Roman" panose="02020603050405020304" pitchFamily="18" charset="0"/>
                <a:cs typeface="Times New Roman" panose="02020603050405020304" pitchFamily="18" charset="0"/>
              </a:rPr>
              <a:t>The region of state–space diagram, where we are currently present during the search.</a:t>
            </a:r>
          </a:p>
          <a:p>
            <a:r>
              <a:rPr lang="en-US" sz="2400" dirty="0">
                <a:solidFill>
                  <a:srgbClr val="FF0000"/>
                </a:solidFill>
                <a:latin typeface="Times New Roman" panose="02020603050405020304" pitchFamily="18" charset="0"/>
                <a:cs typeface="Times New Roman" panose="02020603050405020304" pitchFamily="18" charset="0"/>
              </a:rPr>
              <a:t>6. Shoulder: </a:t>
            </a:r>
            <a:r>
              <a:rPr lang="en-US" sz="2400" dirty="0">
                <a:latin typeface="Times New Roman" panose="02020603050405020304" pitchFamily="18" charset="0"/>
                <a:cs typeface="Times New Roman" panose="02020603050405020304" pitchFamily="18" charset="0"/>
              </a:rPr>
              <a:t>It is a plateau that has an uphill edge.</a:t>
            </a: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a:xfrm>
            <a:off x="4856702"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154" y="417081"/>
            <a:ext cx="7905206" cy="601526"/>
          </a:xfrm>
        </p:spPr>
        <p:txBody>
          <a:bodyPr>
            <a:normAutofit fontScale="90000"/>
          </a:bodyPr>
          <a:lstStyle/>
          <a:p>
            <a:r>
              <a:rPr lang="en-US" sz="4000" i="1" dirty="0">
                <a:latin typeface="Times New Roman" panose="02020603050405020304" pitchFamily="18" charset="0"/>
                <a:cs typeface="Times New Roman" panose="02020603050405020304" pitchFamily="18" charset="0"/>
              </a:rPr>
              <a:t>Problems in Different Regions in Hill climbing</a:t>
            </a:r>
            <a:endParaRPr lang="en-US" sz="4000" dirty="0">
              <a:latin typeface="Times New Roman" panose="02020603050405020304" pitchFamily="18" charset="0"/>
              <a:cs typeface="Times New Roman" panose="02020603050405020304" pitchFamily="18" charset="0"/>
            </a:endParaRP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Rectangle 4"/>
          <p:cNvSpPr/>
          <p:nvPr/>
        </p:nvSpPr>
        <p:spPr>
          <a:xfrm>
            <a:off x="3357154" y="1582341"/>
            <a:ext cx="8582296"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1. Local maximum: </a:t>
            </a:r>
            <a:r>
              <a:rPr lang="en-US" dirty="0">
                <a:latin typeface="Times New Roman" panose="02020603050405020304" pitchFamily="18" charset="0"/>
                <a:cs typeface="Times New Roman" panose="02020603050405020304" pitchFamily="18" charset="0"/>
              </a:rPr>
              <a:t>At a local maximum all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states having a values, which is worse than the current state. Since, hill climbing uses greedy approach, it will not move to the worse state and terminate itself. The process will end even though a better solution may exist</a:t>
            </a:r>
            <a:r>
              <a:rPr lang="en-US" dirty="0"/>
              <a:t>.</a:t>
            </a:r>
          </a:p>
        </p:txBody>
      </p:sp>
      <p:pic>
        <p:nvPicPr>
          <p:cNvPr id="8194" name="Picture 2"/>
          <p:cNvPicPr>
            <a:picLocks noChangeAspect="1" noChangeArrowheads="1"/>
          </p:cNvPicPr>
          <p:nvPr/>
        </p:nvPicPr>
        <p:blipFill>
          <a:blip r:embed="rId2"/>
          <a:srcRect/>
          <a:stretch>
            <a:fillRect/>
          </a:stretch>
        </p:blipFill>
        <p:spPr bwMode="auto">
          <a:xfrm>
            <a:off x="4859383" y="2605904"/>
            <a:ext cx="2802527" cy="1019175"/>
          </a:xfrm>
          <a:prstGeom prst="rect">
            <a:avLst/>
          </a:prstGeom>
          <a:noFill/>
          <a:ln w="9525">
            <a:noFill/>
            <a:miter lim="800000"/>
            <a:headEnd/>
            <a:tailEnd/>
          </a:ln>
          <a:effectLst/>
        </p:spPr>
      </p:pic>
      <p:sp>
        <p:nvSpPr>
          <p:cNvPr id="7" name="Rectangle 6"/>
          <p:cNvSpPr/>
          <p:nvPr/>
        </p:nvSpPr>
        <p:spPr>
          <a:xfrm>
            <a:off x="3675016" y="4108831"/>
            <a:ext cx="8303623" cy="203132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To overcome local maximum problem Solution to the problem are:</a:t>
            </a:r>
          </a:p>
          <a:p>
            <a:r>
              <a:rPr lang="en-US" b="1" dirty="0">
                <a:latin typeface="Times New Roman" panose="02020603050405020304" pitchFamily="18" charset="0"/>
                <a:cs typeface="Times New Roman" panose="02020603050405020304" pitchFamily="18" charset="0"/>
              </a:rPr>
              <a:t>(a) One possible solution is backtracking.</a:t>
            </a:r>
          </a:p>
          <a:p>
            <a:r>
              <a:rPr lang="en-US" dirty="0">
                <a:latin typeface="Times New Roman" panose="02020603050405020304" pitchFamily="18" charset="0"/>
                <a:cs typeface="Times New Roman" panose="02020603050405020304" pitchFamily="18" charset="0"/>
              </a:rPr>
              <a:t>We can backtrack to some earlier node and try to go in a different direction to attain the global peak. We can maintain a list of paths almost taken and go back to one of them if the path that was taken leads to a dead end.</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 Another solution can be a list of promising plan.</a:t>
            </a:r>
            <a:endParaRPr lang="en-US" dirty="0">
              <a:latin typeface="Times New Roman" panose="02020603050405020304" pitchFamily="18" charset="0"/>
              <a:cs typeface="Times New Roman" panose="02020603050405020304" pitchFamily="18" charset="0"/>
            </a:endParaRPr>
          </a:p>
        </p:txBody>
      </p:sp>
      <p:sp>
        <p:nvSpPr>
          <p:cNvPr id="8" name="Footer Placeholder 7"/>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Rectangle 4"/>
          <p:cNvSpPr/>
          <p:nvPr/>
        </p:nvSpPr>
        <p:spPr>
          <a:xfrm>
            <a:off x="4551666" y="200689"/>
            <a:ext cx="6140655" cy="461665"/>
          </a:xfrm>
          <a:prstGeom prst="rect">
            <a:avLst/>
          </a:prstGeom>
        </p:spPr>
        <p:txBody>
          <a:bodyPr wrap="none">
            <a:spAutoFit/>
          </a:bodyPr>
          <a:lstStyle/>
          <a:p>
            <a:r>
              <a:rPr lang="en-US" sz="2400" b="1" i="1" dirty="0">
                <a:latin typeface="Times New Roman" panose="02020603050405020304" pitchFamily="18" charset="0"/>
                <a:cs typeface="Times New Roman" panose="02020603050405020304" pitchFamily="18" charset="0"/>
              </a:rPr>
              <a:t>Problems in Different Regions in Hill climbing</a:t>
            </a:r>
            <a:endParaRPr lang="en-US" sz="2400" b="1" dirty="0">
              <a:latin typeface="Times New Roman" panose="02020603050405020304" pitchFamily="18" charset="0"/>
              <a:cs typeface="Times New Roman" panose="02020603050405020304" pitchFamily="18" charset="0"/>
            </a:endParaRPr>
          </a:p>
        </p:txBody>
      </p:sp>
      <p:sp>
        <p:nvSpPr>
          <p:cNvPr id="6" name="Rectangle 5"/>
          <p:cNvSpPr/>
          <p:nvPr/>
        </p:nvSpPr>
        <p:spPr>
          <a:xfrm>
            <a:off x="3204755" y="1015612"/>
            <a:ext cx="8813074" cy="120032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2. Plateau: </a:t>
            </a:r>
            <a:r>
              <a:rPr lang="en-US" dirty="0">
                <a:latin typeface="Times New Roman" panose="02020603050405020304" pitchFamily="18" charset="0"/>
                <a:cs typeface="Times New Roman" panose="02020603050405020304" pitchFamily="18" charset="0"/>
              </a:rPr>
              <a:t>On plateau all </a:t>
            </a:r>
            <a:r>
              <a:rPr lang="en-US" dirty="0" err="1">
                <a:latin typeface="Times New Roman" panose="02020603050405020304" pitchFamily="18" charset="0"/>
                <a:cs typeface="Times New Roman" panose="02020603050405020304" pitchFamily="18" charset="0"/>
              </a:rPr>
              <a:t>neighbours</a:t>
            </a:r>
            <a:r>
              <a:rPr lang="en-US" dirty="0">
                <a:latin typeface="Times New Roman" panose="02020603050405020304" pitchFamily="18" charset="0"/>
                <a:cs typeface="Times New Roman" panose="02020603050405020304" pitchFamily="18" charset="0"/>
              </a:rPr>
              <a:t> have same value. Hence, it is not possible to select the best direction. Plateau is a flat area of the search space in which a whole set of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states has the value. On a plateau, it is not possible to determine the best direction in which to move the local comparisons.</a:t>
            </a:r>
          </a:p>
        </p:txBody>
      </p:sp>
      <p:pic>
        <p:nvPicPr>
          <p:cNvPr id="9218" name="Picture 2"/>
          <p:cNvPicPr>
            <a:picLocks noChangeAspect="1" noChangeArrowheads="1"/>
          </p:cNvPicPr>
          <p:nvPr/>
        </p:nvPicPr>
        <p:blipFill>
          <a:blip r:embed="rId2"/>
          <a:srcRect/>
          <a:stretch>
            <a:fillRect/>
          </a:stretch>
        </p:blipFill>
        <p:spPr bwMode="auto">
          <a:xfrm>
            <a:off x="5127441" y="2215941"/>
            <a:ext cx="4782103" cy="1973769"/>
          </a:xfrm>
          <a:prstGeom prst="rect">
            <a:avLst/>
          </a:prstGeom>
          <a:noFill/>
          <a:ln w="9525">
            <a:noFill/>
            <a:miter lim="800000"/>
            <a:headEnd/>
            <a:tailEnd/>
          </a:ln>
          <a:effectLst/>
        </p:spPr>
      </p:pic>
      <p:sp>
        <p:nvSpPr>
          <p:cNvPr id="8" name="Rectangle 7"/>
          <p:cNvSpPr/>
          <p:nvPr/>
        </p:nvSpPr>
        <p:spPr>
          <a:xfrm>
            <a:off x="3409406" y="4208141"/>
            <a:ext cx="8242663"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To overcome plateaus:</a:t>
            </a:r>
          </a:p>
          <a:p>
            <a:r>
              <a:rPr lang="en-US" b="1" dirty="0">
                <a:latin typeface="Times New Roman" panose="02020603050405020304" pitchFamily="18" charset="0"/>
                <a:cs typeface="Times New Roman" panose="02020603050405020304" pitchFamily="18" charset="0"/>
              </a:rPr>
              <a:t>(a) A big jump in some direction can be done in order to get to a new section of search space. </a:t>
            </a:r>
            <a:r>
              <a:rPr lang="en-US" dirty="0">
                <a:latin typeface="Times New Roman" panose="02020603050405020304" pitchFamily="18" charset="0"/>
                <a:cs typeface="Times New Roman" panose="02020603050405020304" pitchFamily="18" charset="0"/>
              </a:rPr>
              <a:t>This method is recommended as in a plateau all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points have the same value.</a:t>
            </a:r>
          </a:p>
          <a:p>
            <a:r>
              <a:rPr lang="en-US" b="1" dirty="0">
                <a:latin typeface="Times New Roman" panose="02020603050405020304" pitchFamily="18" charset="0"/>
                <a:cs typeface="Times New Roman" panose="02020603050405020304" pitchFamily="18" charset="0"/>
              </a:rPr>
              <a:t>(b) Another solution is to apply small steps several times in the same direction. This depends on </a:t>
            </a:r>
            <a:r>
              <a:rPr lang="en-US" dirty="0">
                <a:latin typeface="Times New Roman" panose="02020603050405020304" pitchFamily="18" charset="0"/>
                <a:cs typeface="Times New Roman" panose="02020603050405020304" pitchFamily="18" charset="0"/>
              </a:rPr>
              <a:t>the rules available.</a:t>
            </a: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1028" y="860316"/>
            <a:ext cx="8022771" cy="263089"/>
          </a:xfrm>
        </p:spPr>
        <p:txBody>
          <a:bodyPr>
            <a:normAutofit fontScale="90000"/>
          </a:bodyPr>
          <a:lstStyle/>
          <a:p>
            <a:r>
              <a:rPr lang="en-US" b="1" i="1" dirty="0">
                <a:latin typeface="Times New Roman" panose="02020603050405020304" pitchFamily="18" charset="0"/>
                <a:cs typeface="Times New Roman" panose="02020603050405020304" pitchFamily="18" charset="0"/>
              </a:rPr>
              <a:t>Problems in Different Regions in Hill climbing</a:t>
            </a:r>
            <a:br>
              <a:rPr lang="en-US" b="1" dirty="0"/>
            </a:br>
            <a:endParaRPr lang="en-US" dirty="0"/>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Rectangle 4"/>
          <p:cNvSpPr/>
          <p:nvPr/>
        </p:nvSpPr>
        <p:spPr>
          <a:xfrm>
            <a:off x="3370217" y="1308352"/>
            <a:ext cx="8490858" cy="646331"/>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3. Ridge: </a:t>
            </a:r>
            <a:r>
              <a:rPr lang="en-US" dirty="0">
                <a:latin typeface="Times New Roman" panose="02020603050405020304" pitchFamily="18" charset="0"/>
                <a:cs typeface="Times New Roman" panose="02020603050405020304" pitchFamily="18" charset="0"/>
              </a:rPr>
              <a:t>Any point on a ridge can look like peak because movement in all possible directions is downwards. Hence, the algorithm stops when it reaches this state.</a:t>
            </a:r>
          </a:p>
        </p:txBody>
      </p:sp>
      <p:pic>
        <p:nvPicPr>
          <p:cNvPr id="6" name="Picture 2"/>
          <p:cNvPicPr>
            <a:picLocks noChangeAspect="1" noChangeArrowheads="1"/>
          </p:cNvPicPr>
          <p:nvPr/>
        </p:nvPicPr>
        <p:blipFill>
          <a:blip r:embed="rId2"/>
          <a:srcRect/>
          <a:stretch>
            <a:fillRect/>
          </a:stretch>
        </p:blipFill>
        <p:spPr bwMode="auto">
          <a:xfrm>
            <a:off x="4700316" y="1950531"/>
            <a:ext cx="4454317" cy="1973769"/>
          </a:xfrm>
          <a:prstGeom prst="rect">
            <a:avLst/>
          </a:prstGeom>
          <a:noFill/>
          <a:ln w="9525">
            <a:noFill/>
            <a:miter lim="800000"/>
            <a:headEnd/>
            <a:tailEnd/>
          </a:ln>
          <a:effectLst/>
        </p:spPr>
      </p:pic>
      <p:sp>
        <p:nvSpPr>
          <p:cNvPr id="7" name="Rectangle 6"/>
          <p:cNvSpPr/>
          <p:nvPr/>
        </p:nvSpPr>
        <p:spPr>
          <a:xfrm>
            <a:off x="3304902" y="4153989"/>
            <a:ext cx="8373291" cy="1754326"/>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To overcome plateaus:</a:t>
            </a:r>
          </a:p>
          <a:p>
            <a:r>
              <a:rPr lang="en-US" b="1" dirty="0">
                <a:latin typeface="Times New Roman" panose="02020603050405020304" pitchFamily="18" charset="0"/>
                <a:cs typeface="Times New Roman" panose="02020603050405020304" pitchFamily="18" charset="0"/>
              </a:rPr>
              <a:t>(a) A big jump in some direction can be done in order to get to a new section of search space. This </a:t>
            </a:r>
            <a:r>
              <a:rPr lang="en-US" dirty="0">
                <a:latin typeface="Times New Roman" panose="02020603050405020304" pitchFamily="18" charset="0"/>
                <a:cs typeface="Times New Roman" panose="02020603050405020304" pitchFamily="18" charset="0"/>
              </a:rPr>
              <a:t>method is recommended as in a plateau all </a:t>
            </a:r>
            <a:r>
              <a:rPr lang="en-US" dirty="0" err="1">
                <a:latin typeface="Times New Roman" panose="02020603050405020304" pitchFamily="18" charset="0"/>
                <a:cs typeface="Times New Roman" panose="02020603050405020304" pitchFamily="18" charset="0"/>
              </a:rPr>
              <a:t>neighbouring</a:t>
            </a:r>
            <a:r>
              <a:rPr lang="en-US" dirty="0">
                <a:latin typeface="Times New Roman" panose="02020603050405020304" pitchFamily="18" charset="0"/>
                <a:cs typeface="Times New Roman" panose="02020603050405020304" pitchFamily="18" charset="0"/>
              </a:rPr>
              <a:t> points have the same value.</a:t>
            </a:r>
          </a:p>
          <a:p>
            <a:r>
              <a:rPr lang="en-US" b="1" dirty="0">
                <a:latin typeface="Times New Roman" panose="02020603050405020304" pitchFamily="18" charset="0"/>
                <a:cs typeface="Times New Roman" panose="02020603050405020304" pitchFamily="18" charset="0"/>
              </a:rPr>
              <a:t>(b) Another solution is to apply small steps several times in the same direction. This depends on </a:t>
            </a:r>
            <a:r>
              <a:rPr lang="en-US" dirty="0">
                <a:latin typeface="Times New Roman" panose="02020603050405020304" pitchFamily="18" charset="0"/>
                <a:cs typeface="Times New Roman" panose="02020603050405020304" pitchFamily="18" charset="0"/>
              </a:rPr>
              <a:t>the rules available</a:t>
            </a:r>
            <a:r>
              <a:rPr lang="en-US" dirty="0"/>
              <a:t>.</a:t>
            </a:r>
          </a:p>
        </p:txBody>
      </p:sp>
      <p:sp>
        <p:nvSpPr>
          <p:cNvPr id="8" name="Footer Placeholder 7"/>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3461656" y="777682"/>
            <a:ext cx="6215143" cy="466609"/>
          </a:xfrm>
        </p:spPr>
        <p:txBody>
          <a:bodyPr>
            <a:normAutofit fontScale="90000"/>
          </a:bodyPr>
          <a:lstStyle/>
          <a:p>
            <a:r>
              <a:rPr lang="en-US" sz="3200" dirty="0">
                <a:solidFill>
                  <a:srgbClr val="FF1C23"/>
                </a:solidFill>
                <a:latin typeface="Times New Roman" panose="02020603050405020304" pitchFamily="18" charset="0"/>
                <a:cs typeface="Times New Roman" panose="02020603050405020304" pitchFamily="18" charset="0"/>
              </a:rPr>
              <a:t>A hill climbing example</a:t>
            </a:r>
            <a:endParaRPr lang="en-US" sz="3200" dirty="0">
              <a:latin typeface="Times New Roman" panose="02020603050405020304" pitchFamily="18" charset="0"/>
              <a:cs typeface="Times New Roman" panose="02020603050405020304" pitchFamily="18" charset="0"/>
            </a:endParaRPr>
          </a:p>
        </p:txBody>
      </p:sp>
      <p:graphicFrame>
        <p:nvGraphicFramePr>
          <p:cNvPr id="237572" name="Object 4"/>
          <p:cNvGraphicFramePr>
            <a:graphicFrameLocks noChangeAspect="1"/>
          </p:cNvGraphicFramePr>
          <p:nvPr>
            <p:extLst>
              <p:ext uri="{D42A27DB-BD31-4B8C-83A1-F6EECF244321}">
                <p14:modId xmlns:p14="http://schemas.microsoft.com/office/powerpoint/2010/main" val="3184138749"/>
              </p:ext>
            </p:extLst>
          </p:nvPr>
        </p:nvGraphicFramePr>
        <p:xfrm>
          <a:off x="3592286" y="1520456"/>
          <a:ext cx="7348616" cy="3732028"/>
        </p:xfrm>
        <a:graphic>
          <a:graphicData uri="http://schemas.openxmlformats.org/presentationml/2006/ole">
            <mc:AlternateContent xmlns:mc="http://schemas.openxmlformats.org/markup-compatibility/2006">
              <mc:Choice xmlns:v="urn:schemas-microsoft-com:vml" Requires="v">
                <p:oleObj spid="_x0000_s2059" name="Document" r:id="rId4" imgW="5550408" imgH="3087624" progId="Word.Document.8">
                  <p:embed/>
                </p:oleObj>
              </mc:Choice>
              <mc:Fallback>
                <p:oleObj name="Document" r:id="rId4" imgW="5550408" imgH="3087624"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286" y="1520456"/>
                        <a:ext cx="7348616" cy="3732028"/>
                      </a:xfrm>
                      <a:prstGeom prst="rect">
                        <a:avLst/>
                      </a:prstGeom>
                      <a:noFill/>
                    </p:spPr>
                  </p:pic>
                </p:oleObj>
              </mc:Fallback>
            </mc:AlternateContent>
          </a:graphicData>
        </a:graphic>
      </p:graphicFrame>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5529600" y="691273"/>
            <a:ext cx="5898240" cy="466609"/>
          </a:xfrm>
        </p:spPr>
        <p:txBody>
          <a:bodyPr>
            <a:normAutofit fontScale="90000"/>
          </a:bodyPr>
          <a:lstStyle/>
          <a:p>
            <a:pPr algn="r"/>
            <a:r>
              <a:rPr lang="en-US" sz="3200" dirty="0">
                <a:solidFill>
                  <a:srgbClr val="FF1C23"/>
                </a:solidFill>
                <a:latin typeface="Times New Roman" panose="02020603050405020304" pitchFamily="18" charset="0"/>
                <a:cs typeface="Times New Roman" panose="02020603050405020304" pitchFamily="18" charset="0"/>
              </a:rPr>
              <a:t>A hill climbing example</a:t>
            </a:r>
            <a:r>
              <a:rPr lang="en-US" sz="1800" dirty="0">
                <a:solidFill>
                  <a:srgbClr val="FF1C23"/>
                </a:solidFill>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239619" name="Rectangle 3"/>
          <p:cNvSpPr>
            <a:spLocks noGrp="1" noChangeArrowheads="1"/>
          </p:cNvSpPr>
          <p:nvPr>
            <p:ph type="body" idx="1"/>
          </p:nvPr>
        </p:nvSpPr>
        <p:spPr>
          <a:xfrm>
            <a:off x="3383280" y="1382545"/>
            <a:ext cx="7399440" cy="3871126"/>
          </a:xfrm>
        </p:spPr>
        <p:txBody>
          <a:bodyPr/>
          <a:lstStyle/>
          <a:p>
            <a:pPr marL="0" indent="0">
              <a:buFont typeface="Times New Roman" pitchFamily="18" charset="0"/>
              <a:buNone/>
            </a:pPr>
            <a:r>
              <a:rPr lang="en-US" sz="2400" b="1" dirty="0">
                <a:latin typeface="Times New Roman" panose="02020603050405020304" pitchFamily="18" charset="0"/>
                <a:cs typeface="Times New Roman" panose="02020603050405020304" pitchFamily="18" charset="0"/>
              </a:rPr>
              <a:t>A local heuristic function</a:t>
            </a:r>
            <a:endParaRPr lang="en-US" sz="2400" dirty="0">
              <a:latin typeface="Times New Roman" panose="02020603050405020304" pitchFamily="18" charset="0"/>
              <a:cs typeface="Times New Roman" panose="02020603050405020304" pitchFamily="18" charset="0"/>
            </a:endParaRPr>
          </a:p>
          <a:p>
            <a:pPr marL="0" indent="0">
              <a:buFont typeface="Times New Roman" pitchFamily="18" charset="0"/>
              <a:buNone/>
            </a:pPr>
            <a:r>
              <a:rPr lang="en-US" sz="2400" dirty="0">
                <a:solidFill>
                  <a:srgbClr val="007F5F"/>
                </a:solidFill>
                <a:latin typeface="Times New Roman" panose="02020603050405020304" pitchFamily="18" charset="0"/>
                <a:cs typeface="Times New Roman" panose="02020603050405020304" pitchFamily="18" charset="0"/>
              </a:rPr>
              <a:t>Count +1 for every block that sits on the correct thing.</a:t>
            </a:r>
            <a:r>
              <a:rPr lang="en-US" sz="2400" dirty="0">
                <a:latin typeface="Times New Roman" panose="02020603050405020304" pitchFamily="18" charset="0"/>
                <a:cs typeface="Times New Roman" panose="02020603050405020304" pitchFamily="18" charset="0"/>
              </a:rPr>
              <a:t> The goal state has the value +8.</a:t>
            </a:r>
          </a:p>
          <a:p>
            <a:pPr marL="0" indent="0">
              <a:buFont typeface="Times New Roman" pitchFamily="18" charset="0"/>
              <a:buNone/>
            </a:pPr>
            <a:r>
              <a:rPr lang="en-US" sz="2400" dirty="0">
                <a:solidFill>
                  <a:srgbClr val="007F5F"/>
                </a:solidFill>
                <a:latin typeface="Times New Roman" panose="02020603050405020304" pitchFamily="18" charset="0"/>
                <a:cs typeface="Times New Roman" panose="02020603050405020304" pitchFamily="18" charset="0"/>
              </a:rPr>
              <a:t>Count -1 for every block that sits on an incorrect thing. </a:t>
            </a:r>
            <a:r>
              <a:rPr lang="en-US" sz="2400" dirty="0">
                <a:latin typeface="Times New Roman" panose="02020603050405020304" pitchFamily="18" charset="0"/>
                <a:cs typeface="Times New Roman" panose="02020603050405020304" pitchFamily="18" charset="0"/>
              </a:rPr>
              <a:t>In the initial state blocks C, D, E, F, G, H count +1 each. Blocks A, B count -1 each , for the total of +4.</a:t>
            </a:r>
          </a:p>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Move 1 gives the value +6 (A is now on the correct support). Moves 2a and 2b both give +4 (B and H are wrongly situated). This means we have a local maximum of +6.</a:t>
            </a:r>
            <a:endParaRPr lang="en-US" sz="1600" dirty="0">
              <a:latin typeface="Times New Roman" panose="02020603050405020304" pitchFamily="18" charset="0"/>
              <a:cs typeface="Times New Roman" panose="02020603050405020304" pitchFamily="18" charset="0"/>
            </a:endParaRP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39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396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a:xfrm>
            <a:off x="5529600" y="691273"/>
            <a:ext cx="5898240" cy="466609"/>
          </a:xfrm>
        </p:spPr>
        <p:txBody>
          <a:bodyPr>
            <a:normAutofit fontScale="90000"/>
          </a:bodyPr>
          <a:lstStyle/>
          <a:p>
            <a:pPr algn="r"/>
            <a:r>
              <a:rPr lang="en-US" sz="3200" dirty="0">
                <a:solidFill>
                  <a:srgbClr val="FF1C23"/>
                </a:solidFill>
                <a:latin typeface="Times New Roman" panose="02020603050405020304" pitchFamily="18" charset="0"/>
                <a:cs typeface="Times New Roman" panose="02020603050405020304" pitchFamily="18" charset="0"/>
              </a:rPr>
              <a:t>A hill climbing example</a:t>
            </a:r>
            <a:r>
              <a:rPr lang="en-US" sz="1800" dirty="0">
                <a:solidFill>
                  <a:srgbClr val="FF1C23"/>
                </a:solidFill>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245763" name="Rectangle 3"/>
          <p:cNvSpPr>
            <a:spLocks noGrp="1" noChangeArrowheads="1"/>
          </p:cNvSpPr>
          <p:nvPr>
            <p:ph type="body" idx="1"/>
          </p:nvPr>
        </p:nvSpPr>
        <p:spPr>
          <a:xfrm>
            <a:off x="3814354" y="1589927"/>
            <a:ext cx="6599726" cy="3525490"/>
          </a:xfrm>
        </p:spPr>
        <p:txBody>
          <a:bodyPr/>
          <a:lstStyle/>
          <a:p>
            <a:pPr marL="0" indent="0">
              <a:buFont typeface="Times New Roman" pitchFamily="18" charset="0"/>
              <a:buNone/>
            </a:pPr>
            <a:r>
              <a:rPr lang="en-US" sz="2400" b="1" dirty="0">
                <a:latin typeface="Times New Roman" panose="02020603050405020304" pitchFamily="18" charset="0"/>
                <a:cs typeface="Times New Roman" panose="02020603050405020304" pitchFamily="18" charset="0"/>
              </a:rPr>
              <a:t>A global heuristic function</a:t>
            </a:r>
            <a:endParaRPr lang="en-US" sz="2400" dirty="0">
              <a:latin typeface="Times New Roman" panose="02020603050405020304" pitchFamily="18" charset="0"/>
              <a:cs typeface="Times New Roman" panose="02020603050405020304" pitchFamily="18" charset="0"/>
            </a:endParaRPr>
          </a:p>
          <a:p>
            <a:pPr marL="0" indent="0">
              <a:buFont typeface="Times New Roman" pitchFamily="18" charset="0"/>
              <a:buNone/>
            </a:pPr>
            <a:r>
              <a:rPr lang="en-US" sz="2400" dirty="0">
                <a:solidFill>
                  <a:srgbClr val="007F5F"/>
                </a:solidFill>
                <a:latin typeface="Times New Roman" panose="02020603050405020304" pitchFamily="18" charset="0"/>
                <a:cs typeface="Times New Roman" panose="02020603050405020304" pitchFamily="18" charset="0"/>
              </a:rPr>
              <a:t>Count +N for every block that sits on a correct stack of N things.</a:t>
            </a:r>
            <a:r>
              <a:rPr lang="en-US" sz="2400" dirty="0">
                <a:latin typeface="Times New Roman" panose="02020603050405020304" pitchFamily="18" charset="0"/>
                <a:cs typeface="Times New Roman" panose="02020603050405020304" pitchFamily="18" charset="0"/>
              </a:rPr>
              <a:t> The goal state has the value +28.</a:t>
            </a:r>
          </a:p>
          <a:p>
            <a:pPr marL="0" indent="0">
              <a:buFont typeface="Times New Roman" pitchFamily="18" charset="0"/>
              <a:buNone/>
            </a:pPr>
            <a:r>
              <a:rPr lang="en-US" sz="2400" dirty="0">
                <a:solidFill>
                  <a:srgbClr val="007F5F"/>
                </a:solidFill>
                <a:latin typeface="Times New Roman" panose="02020603050405020304" pitchFamily="18" charset="0"/>
                <a:cs typeface="Times New Roman" panose="02020603050405020304" pitchFamily="18" charset="0"/>
              </a:rPr>
              <a:t>Count -N for every block that sits on an incorrect stack of N things.</a:t>
            </a:r>
            <a:r>
              <a:rPr lang="en-US" sz="2400" dirty="0">
                <a:latin typeface="Times New Roman" panose="02020603050405020304" pitchFamily="18" charset="0"/>
                <a:cs typeface="Times New Roman" panose="02020603050405020304" pitchFamily="18" charset="0"/>
              </a:rPr>
              <a:t> That is, there is a large penalty for blocks tied up in a wrong structure.</a:t>
            </a:r>
          </a:p>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In the initial state C, D, E, F, G, H count -1, -2,</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 -4, -5, -6. A counts -7 , for the total of -28.</a:t>
            </a:r>
          </a:p>
          <a:p>
            <a:pPr marL="0" indent="0">
              <a:buFont typeface="Times New Roman" pitchFamily="18" charset="0"/>
              <a:buNone/>
            </a:pPr>
            <a:endParaRPr lang="en-US" sz="2400" dirty="0"/>
          </a:p>
        </p:txBody>
      </p:sp>
      <p:sp>
        <p:nvSpPr>
          <p:cNvPr id="245765" name="Text Box 5"/>
          <p:cNvSpPr txBox="1">
            <a:spLocks noChangeArrowheads="1"/>
          </p:cNvSpPr>
          <p:nvPr/>
        </p:nvSpPr>
        <p:spPr bwMode="auto">
          <a:xfrm>
            <a:off x="9329281" y="5355923"/>
            <a:ext cx="1132811" cy="369332"/>
          </a:xfrm>
          <a:prstGeom prst="rect">
            <a:avLst/>
          </a:prstGeom>
          <a:noFill/>
          <a:ln w="9525">
            <a:noFill/>
            <a:miter lim="800000"/>
            <a:headEnd/>
            <a:tailEnd/>
          </a:ln>
          <a:effectLst/>
        </p:spPr>
        <p:txBody>
          <a:bodyPr wrap="none">
            <a:spAutoFit/>
          </a:bodyPr>
          <a:lstStyle/>
          <a:p>
            <a:r>
              <a:rPr lang="en-US">
                <a:solidFill>
                  <a:srgbClr val="00AAFF"/>
                </a:solidFill>
              </a:rPr>
              <a:t>continued</a:t>
            </a: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57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3" grpId="0" build="p" autoUpdateAnimBg="0"/>
      <p:bldP spid="245765"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5529600" y="691273"/>
            <a:ext cx="5898240" cy="466609"/>
          </a:xfrm>
        </p:spPr>
        <p:txBody>
          <a:bodyPr>
            <a:normAutofit fontScale="90000"/>
          </a:bodyPr>
          <a:lstStyle/>
          <a:p>
            <a:pPr algn="r"/>
            <a:r>
              <a:rPr lang="en-US" sz="3200" dirty="0">
                <a:solidFill>
                  <a:srgbClr val="FF1C23"/>
                </a:solidFill>
                <a:latin typeface="Times New Roman" panose="02020603050405020304" pitchFamily="18" charset="0"/>
                <a:cs typeface="Times New Roman" panose="02020603050405020304" pitchFamily="18" charset="0"/>
              </a:rPr>
              <a:t>A hill climbing example</a:t>
            </a:r>
            <a:r>
              <a:rPr lang="en-US" sz="1800" dirty="0">
                <a:solidFill>
                  <a:srgbClr val="FF1C23"/>
                </a:solidFill>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p:txBody>
      </p:sp>
      <p:sp>
        <p:nvSpPr>
          <p:cNvPr id="247811" name="Rectangle 3"/>
          <p:cNvSpPr>
            <a:spLocks noGrp="1" noChangeArrowheads="1"/>
          </p:cNvSpPr>
          <p:nvPr>
            <p:ph type="body" idx="1"/>
          </p:nvPr>
        </p:nvSpPr>
        <p:spPr>
          <a:xfrm>
            <a:off x="3722914" y="1728181"/>
            <a:ext cx="6599006" cy="3456363"/>
          </a:xfrm>
        </p:spPr>
        <p:txBody>
          <a:bodyPr>
            <a:normAutofit lnSpcReduction="10000"/>
          </a:bodyPr>
          <a:lstStyle/>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Move 1 gives the value -21 (A is now on the correct support).</a:t>
            </a:r>
          </a:p>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Move 2a gives -16, because C, D, E, F, G, H</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count -1, -2, -3, -4, -5, -1.</a:t>
            </a:r>
          </a:p>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Move 2b gives -15, because C, D, E, F, 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count -1, -2, -3, -4, -5.</a:t>
            </a:r>
          </a:p>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There is no local maximum!</a:t>
            </a:r>
          </a:p>
          <a:p>
            <a:pPr marL="0" indent="0">
              <a:buFont typeface="Times New Roman" pitchFamily="18" charset="0"/>
              <a:buNone/>
            </a:pPr>
            <a:r>
              <a:rPr lang="en-US" sz="2400" dirty="0">
                <a:latin typeface="Times New Roman" panose="02020603050405020304" pitchFamily="18" charset="0"/>
                <a:cs typeface="Times New Roman" panose="02020603050405020304" pitchFamily="18" charset="0"/>
              </a:rPr>
              <a:t>Moral: sometimes changing the heuristic function is all we need.</a:t>
            </a:r>
            <a:endParaRPr lang="en-US" sz="1200" dirty="0">
              <a:latin typeface="Times New Roman" panose="02020603050405020304" pitchFamily="18" charset="0"/>
              <a:cs typeface="Times New Roman" panose="02020603050405020304" pitchFamily="18" charset="0"/>
            </a:endParaRP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7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7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78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78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78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4385" y="204814"/>
            <a:ext cx="7461069" cy="1055073"/>
          </a:xfrm>
        </p:spPr>
        <p:txBody>
          <a:bodyPr/>
          <a:lstStyle/>
          <a:p>
            <a:r>
              <a:rPr lang="en-US" dirty="0"/>
              <a:t>8 Puzzle Heuristics</a:t>
            </a:r>
          </a:p>
        </p:txBody>
      </p:sp>
      <p:pic>
        <p:nvPicPr>
          <p:cNvPr id="1026" name="Picture 2"/>
          <p:cNvPicPr>
            <a:picLocks noChangeAspect="1" noChangeArrowheads="1"/>
          </p:cNvPicPr>
          <p:nvPr/>
        </p:nvPicPr>
        <p:blipFill>
          <a:blip r:embed="rId2"/>
          <a:srcRect/>
          <a:stretch>
            <a:fillRect/>
          </a:stretch>
        </p:blipFill>
        <p:spPr bwMode="auto">
          <a:xfrm>
            <a:off x="3596086" y="1259887"/>
            <a:ext cx="8296275" cy="2895792"/>
          </a:xfrm>
          <a:prstGeom prst="rect">
            <a:avLst/>
          </a:prstGeom>
          <a:noFill/>
          <a:ln w="9525">
            <a:noFill/>
            <a:miter lim="800000"/>
            <a:headEnd/>
            <a:tailEnd/>
          </a:ln>
          <a:effectLst/>
        </p:spPr>
      </p:pic>
      <p:sp>
        <p:nvSpPr>
          <p:cNvPr id="4" name="Rectangle 3"/>
          <p:cNvSpPr/>
          <p:nvPr/>
        </p:nvSpPr>
        <p:spPr>
          <a:xfrm>
            <a:off x="3584385" y="4579269"/>
            <a:ext cx="8307976" cy="175432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8-puzzle is a small board game for a single player; it consists of eight square tiles</a:t>
            </a:r>
          </a:p>
          <a:p>
            <a:r>
              <a:rPr lang="en-US" dirty="0">
                <a:latin typeface="Times New Roman" panose="02020603050405020304" pitchFamily="18" charset="0"/>
                <a:cs typeface="Times New Roman" panose="02020603050405020304" pitchFamily="18" charset="0"/>
              </a:rPr>
              <a:t>numbered 1 through 8 and one blank space on a 3 × 3 board moves of the puzzle are made by sliding an adjacent tile into the position occupied by the blank space, which has the effect of exchanging the positions of the tile and blank space. Only tiles that are horizontally or vertically adjacent (not diagonally adjacent) may be moved into the blank space</a:t>
            </a:r>
            <a:r>
              <a:rPr lang="en-US" dirty="0"/>
              <a:t>.</a:t>
            </a: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a:xfrm>
            <a:off x="5091223" y="6470623"/>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53096" y="365125"/>
            <a:ext cx="7800703" cy="1325563"/>
          </a:xfrm>
        </p:spPr>
        <p:txBody>
          <a:bodyPr/>
          <a:lstStyle/>
          <a:p>
            <a:r>
              <a:rPr lang="en-US" dirty="0">
                <a:latin typeface="Times New Roman" panose="02020603050405020304" pitchFamily="18" charset="0"/>
                <a:cs typeface="Times New Roman" panose="02020603050405020304" pitchFamily="18" charset="0"/>
              </a:rPr>
              <a:t>Greedy best-first search</a:t>
            </a:r>
          </a:p>
        </p:txBody>
      </p:sp>
      <p:sp>
        <p:nvSpPr>
          <p:cNvPr id="9219" name="Rectangle 3"/>
          <p:cNvSpPr>
            <a:spLocks noGrp="1" noChangeArrowheads="1"/>
          </p:cNvSpPr>
          <p:nvPr>
            <p:ph type="body" idx="1"/>
          </p:nvPr>
        </p:nvSpPr>
        <p:spPr>
          <a:xfrm>
            <a:off x="3422468" y="2209800"/>
            <a:ext cx="7753531" cy="4114800"/>
          </a:xfrm>
        </p:spPr>
        <p:txBody>
          <a:bodyPr/>
          <a:lstStyle/>
          <a:p>
            <a:r>
              <a:rPr lang="en-US" dirty="0">
                <a:latin typeface="Times New Roman" panose="02020603050405020304" pitchFamily="18" charset="0"/>
                <a:cs typeface="Times New Roman" panose="02020603050405020304" pitchFamily="18" charset="0"/>
              </a:rPr>
              <a:t>f(n) = estimate of cost from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to </a:t>
            </a:r>
            <a:r>
              <a:rPr lang="en-US" i="1" dirty="0">
                <a:latin typeface="Times New Roman" panose="02020603050405020304" pitchFamily="18" charset="0"/>
                <a:cs typeface="Times New Roman" panose="02020603050405020304" pitchFamily="18" charset="0"/>
              </a:rPr>
              <a:t>goal</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e.g., </a:t>
            </a:r>
            <a:r>
              <a:rPr lang="en-US" i="1" dirty="0" err="1">
                <a:latin typeface="Times New Roman" panose="02020603050405020304" pitchFamily="18" charset="0"/>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SLD</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 straight-line distance from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to Bucharest</a:t>
            </a:r>
          </a:p>
          <a:p>
            <a:r>
              <a:rPr lang="en-US" dirty="0">
                <a:latin typeface="Times New Roman" panose="02020603050405020304" pitchFamily="18" charset="0"/>
                <a:cs typeface="Times New Roman" panose="02020603050405020304" pitchFamily="18" charset="0"/>
              </a:rPr>
              <a:t>Greedy best-first search expands the node that </a:t>
            </a:r>
            <a:r>
              <a:rPr lang="en-US" dirty="0">
                <a:solidFill>
                  <a:srgbClr val="FF0000"/>
                </a:solidFill>
                <a:latin typeface="Times New Roman" panose="02020603050405020304" pitchFamily="18" charset="0"/>
                <a:cs typeface="Times New Roman" panose="02020603050405020304" pitchFamily="18" charset="0"/>
              </a:rPr>
              <a:t>appears</a:t>
            </a:r>
            <a:r>
              <a:rPr lang="en-US" dirty="0">
                <a:latin typeface="Times New Roman" panose="02020603050405020304" pitchFamily="18" charset="0"/>
                <a:cs typeface="Times New Roman" panose="02020603050405020304" pitchFamily="18" charset="0"/>
              </a:rPr>
              <a:t> to be closest to goal.</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239588" y="228600"/>
            <a:ext cx="8952411" cy="1462088"/>
          </a:xfrm>
        </p:spPr>
        <p:txBody>
          <a:bodyPr/>
          <a:lstStyle/>
          <a:p>
            <a:r>
              <a:rPr lang="en-US" dirty="0">
                <a:latin typeface="Times New Roman" panose="02020603050405020304" pitchFamily="18" charset="0"/>
                <a:cs typeface="Times New Roman" panose="02020603050405020304" pitchFamily="18" charset="0"/>
              </a:rPr>
              <a:t>Romania with straight-line dist.</a:t>
            </a:r>
          </a:p>
        </p:txBody>
      </p:sp>
      <p:pic>
        <p:nvPicPr>
          <p:cNvPr id="8196" name="Picture 4" descr="romania2"/>
          <p:cNvPicPr>
            <a:picLocks noChangeAspect="1" noChangeArrowheads="1"/>
          </p:cNvPicPr>
          <p:nvPr/>
        </p:nvPicPr>
        <p:blipFill>
          <a:blip r:embed="rId3"/>
          <a:srcRect/>
          <a:stretch>
            <a:fillRect/>
          </a:stretch>
        </p:blipFill>
        <p:spPr bwMode="auto">
          <a:xfrm>
            <a:off x="3327993" y="1563097"/>
            <a:ext cx="8389088" cy="4033838"/>
          </a:xfrm>
          <a:prstGeom prst="rect">
            <a:avLst/>
          </a:prstGeom>
          <a:noFill/>
        </p:spPr>
      </p:pic>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327992" y="365125"/>
            <a:ext cx="8025808" cy="1325563"/>
          </a:xfrm>
        </p:spPr>
        <p:txBody>
          <a:bodyPr/>
          <a:lstStyle/>
          <a:p>
            <a:r>
              <a:rPr lang="en-US" dirty="0">
                <a:latin typeface="Times New Roman" panose="02020603050405020304" pitchFamily="18" charset="0"/>
                <a:cs typeface="Times New Roman" panose="02020603050405020304" pitchFamily="18" charset="0"/>
              </a:rPr>
              <a:t>Greedy best-first search example</a:t>
            </a:r>
          </a:p>
        </p:txBody>
      </p:sp>
      <p:pic>
        <p:nvPicPr>
          <p:cNvPr id="10244" name="Picture 4" descr="greedy-progress01c"/>
          <p:cNvPicPr>
            <a:picLocks noChangeAspect="1" noChangeArrowheads="1"/>
          </p:cNvPicPr>
          <p:nvPr/>
        </p:nvPicPr>
        <p:blipFill>
          <a:blip r:embed="rId3"/>
          <a:srcRect/>
          <a:stretch>
            <a:fillRect/>
          </a:stretch>
        </p:blipFill>
        <p:spPr bwMode="auto">
          <a:xfrm>
            <a:off x="2451100" y="1483905"/>
            <a:ext cx="7289800" cy="1990725"/>
          </a:xfrm>
          <a:prstGeom prst="rect">
            <a:avLst/>
          </a:prstGeom>
          <a:noFill/>
        </p:spPr>
      </p:pic>
      <p:pic>
        <p:nvPicPr>
          <p:cNvPr id="10247" name="Picture 7" descr="romania2"/>
          <p:cNvPicPr>
            <a:picLocks noChangeAspect="1" noChangeArrowheads="1"/>
          </p:cNvPicPr>
          <p:nvPr/>
        </p:nvPicPr>
        <p:blipFill>
          <a:blip r:embed="rId4"/>
          <a:srcRect/>
          <a:stretch>
            <a:fillRect/>
          </a:stretch>
        </p:blipFill>
        <p:spPr bwMode="auto">
          <a:xfrm>
            <a:off x="3493082" y="2384833"/>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a:srcRect/>
          <a:stretch>
            <a:fillRect/>
          </a:stretch>
        </p:blipFill>
        <p:spPr bwMode="auto">
          <a:xfrm>
            <a:off x="3144875" y="1377360"/>
            <a:ext cx="7289800" cy="1990725"/>
          </a:xfrm>
          <a:prstGeom prst="rect">
            <a:avLst/>
          </a:prstGeom>
          <a:noFill/>
        </p:spPr>
      </p:pic>
      <p:sp>
        <p:nvSpPr>
          <p:cNvPr id="47106" name="Rectangle 2"/>
          <p:cNvSpPr>
            <a:spLocks noGrp="1" noChangeArrowheads="1"/>
          </p:cNvSpPr>
          <p:nvPr>
            <p:ph type="title"/>
          </p:nvPr>
        </p:nvSpPr>
        <p:spPr>
          <a:xfrm>
            <a:off x="4088674" y="365125"/>
            <a:ext cx="7265126" cy="1325563"/>
          </a:xfrm>
        </p:spPr>
        <p:txBody>
          <a:bodyPr>
            <a:normAutofit/>
          </a:bodyPr>
          <a:lstStyle/>
          <a:p>
            <a:r>
              <a:rPr lang="en-US" sz="3800" dirty="0">
                <a:latin typeface="Times New Roman" panose="02020603050405020304" pitchFamily="18" charset="0"/>
                <a:cs typeface="Times New Roman" panose="02020603050405020304" pitchFamily="18" charset="0"/>
              </a:rPr>
              <a:t>Greedy best-first search example</a:t>
            </a:r>
          </a:p>
        </p:txBody>
      </p:sp>
      <p:pic>
        <p:nvPicPr>
          <p:cNvPr id="47109" name="Picture 5" descr="romania2"/>
          <p:cNvPicPr>
            <a:picLocks noChangeAspect="1" noChangeArrowheads="1"/>
          </p:cNvPicPr>
          <p:nvPr/>
        </p:nvPicPr>
        <p:blipFill>
          <a:blip r:embed="rId4"/>
          <a:srcRect/>
          <a:stretch>
            <a:fillRect/>
          </a:stretch>
        </p:blipFill>
        <p:spPr bwMode="auto">
          <a:xfrm>
            <a:off x="3381288" y="2702923"/>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a:srcRect/>
          <a:stretch>
            <a:fillRect/>
          </a:stretch>
        </p:blipFill>
        <p:spPr bwMode="auto">
          <a:xfrm>
            <a:off x="3956231" y="1342582"/>
            <a:ext cx="6389248" cy="1990725"/>
          </a:xfrm>
          <a:prstGeom prst="rect">
            <a:avLst/>
          </a:prstGeom>
          <a:noFill/>
        </p:spPr>
      </p:pic>
      <p:sp>
        <p:nvSpPr>
          <p:cNvPr id="48130" name="Rectangle 2"/>
          <p:cNvSpPr>
            <a:spLocks noGrp="1" noChangeArrowheads="1"/>
          </p:cNvSpPr>
          <p:nvPr>
            <p:ph type="title"/>
          </p:nvPr>
        </p:nvSpPr>
        <p:spPr>
          <a:xfrm>
            <a:off x="3696788" y="365125"/>
            <a:ext cx="7657011" cy="1325563"/>
          </a:xfrm>
        </p:spPr>
        <p:txBody>
          <a:bodyPr>
            <a:normAutofit/>
          </a:bodyPr>
          <a:lstStyle/>
          <a:p>
            <a:r>
              <a:rPr lang="en-US" sz="3000" dirty="0">
                <a:latin typeface="Times New Roman" panose="02020603050405020304" pitchFamily="18" charset="0"/>
                <a:cs typeface="Times New Roman" panose="02020603050405020304" pitchFamily="18" charset="0"/>
              </a:rPr>
              <a:t>Greedy best-first search example</a:t>
            </a:r>
          </a:p>
        </p:txBody>
      </p:sp>
      <p:pic>
        <p:nvPicPr>
          <p:cNvPr id="48133" name="Picture 5" descr="romania2"/>
          <p:cNvPicPr>
            <a:picLocks noChangeAspect="1" noChangeArrowheads="1"/>
          </p:cNvPicPr>
          <p:nvPr/>
        </p:nvPicPr>
        <p:blipFill>
          <a:blip r:embed="rId4"/>
          <a:srcRect/>
          <a:stretch>
            <a:fillRect/>
          </a:stretch>
        </p:blipFill>
        <p:spPr bwMode="auto">
          <a:xfrm>
            <a:off x="3313846" y="3081928"/>
            <a:ext cx="8265009"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a:srcRect/>
          <a:stretch>
            <a:fillRect/>
          </a:stretch>
        </p:blipFill>
        <p:spPr bwMode="auto">
          <a:xfrm>
            <a:off x="3964003" y="1104572"/>
            <a:ext cx="6498434" cy="1990725"/>
          </a:xfrm>
          <a:prstGeom prst="rect">
            <a:avLst/>
          </a:prstGeom>
          <a:noFill/>
        </p:spPr>
      </p:pic>
      <p:sp>
        <p:nvSpPr>
          <p:cNvPr id="49154" name="Rectangle 2"/>
          <p:cNvSpPr>
            <a:spLocks noGrp="1" noChangeArrowheads="1"/>
          </p:cNvSpPr>
          <p:nvPr>
            <p:ph type="title"/>
          </p:nvPr>
        </p:nvSpPr>
        <p:spPr>
          <a:xfrm>
            <a:off x="3545806" y="136525"/>
            <a:ext cx="7382691" cy="1325563"/>
          </a:xfrm>
        </p:spPr>
        <p:txBody>
          <a:bodyPr>
            <a:normAutofit/>
          </a:bodyPr>
          <a:lstStyle/>
          <a:p>
            <a:r>
              <a:rPr lang="en-US" sz="3000" dirty="0">
                <a:latin typeface="Times New Roman" panose="02020603050405020304" pitchFamily="18" charset="0"/>
                <a:cs typeface="Times New Roman" panose="02020603050405020304" pitchFamily="18" charset="0"/>
              </a:rPr>
              <a:t>Greedy best-first search example</a:t>
            </a:r>
          </a:p>
        </p:txBody>
      </p:sp>
      <p:pic>
        <p:nvPicPr>
          <p:cNvPr id="49157" name="Picture 5" descr="romania2"/>
          <p:cNvPicPr>
            <a:picLocks noChangeAspect="1" noChangeArrowheads="1"/>
          </p:cNvPicPr>
          <p:nvPr/>
        </p:nvPicPr>
        <p:blipFill>
          <a:blip r:embed="rId4"/>
          <a:srcRect/>
          <a:stretch>
            <a:fillRect/>
          </a:stretch>
        </p:blipFill>
        <p:spPr bwMode="auto">
          <a:xfrm>
            <a:off x="3667456" y="3228510"/>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683726" y="365125"/>
            <a:ext cx="7670074" cy="1325563"/>
          </a:xfrm>
        </p:spPr>
        <p:txBody>
          <a:bodyPr>
            <a:normAutofit/>
          </a:bodyPr>
          <a:lstStyle/>
          <a:p>
            <a:r>
              <a:rPr lang="en-US" sz="3000" dirty="0">
                <a:latin typeface="Times New Roman" panose="02020603050405020304" pitchFamily="18" charset="0"/>
                <a:cs typeface="Times New Roman" panose="02020603050405020304" pitchFamily="18" charset="0"/>
              </a:rPr>
              <a:t>Properties of greedy best-first search</a:t>
            </a:r>
          </a:p>
        </p:txBody>
      </p:sp>
      <p:sp>
        <p:nvSpPr>
          <p:cNvPr id="14339" name="Rectangle 3"/>
          <p:cNvSpPr>
            <a:spLocks noGrp="1" noChangeArrowheads="1"/>
          </p:cNvSpPr>
          <p:nvPr>
            <p:ph type="body" idx="1"/>
          </p:nvPr>
        </p:nvSpPr>
        <p:spPr>
          <a:xfrm>
            <a:off x="3513908" y="1825625"/>
            <a:ext cx="7839891" cy="4351338"/>
          </a:xfrm>
        </p:spPr>
        <p:txBody>
          <a:bodyPr/>
          <a:lstStyle/>
          <a:p>
            <a:r>
              <a:rPr lang="en-US" u="sng" dirty="0">
                <a:solidFill>
                  <a:srgbClr val="CC0099"/>
                </a:solidFill>
                <a:latin typeface="Times New Roman" panose="02020603050405020304" pitchFamily="18" charset="0"/>
                <a:cs typeface="Times New Roman" panose="02020603050405020304" pitchFamily="18" charset="0"/>
              </a:rPr>
              <a:t>Complete?</a:t>
            </a:r>
            <a:r>
              <a:rPr lang="en-US" dirty="0">
                <a:latin typeface="Times New Roman" panose="02020603050405020304" pitchFamily="18" charset="0"/>
                <a:cs typeface="Times New Roman" panose="02020603050405020304" pitchFamily="18" charset="0"/>
              </a:rPr>
              <a:t> No – can get stuck in loops.</a:t>
            </a:r>
          </a:p>
          <a:p>
            <a:r>
              <a:rPr lang="en-US" u="sng" dirty="0">
                <a:solidFill>
                  <a:srgbClr val="CC0099"/>
                </a:solidFill>
                <a:latin typeface="Times New Roman" panose="02020603050405020304" pitchFamily="18" charset="0"/>
                <a:cs typeface="Times New Roman" panose="02020603050405020304" pitchFamily="18" charset="0"/>
              </a:rPr>
              <a:t>Time?</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O(</a:t>
            </a:r>
            <a:r>
              <a:rPr lang="en-US" i="1" dirty="0" err="1">
                <a:latin typeface="Times New Roman" panose="02020603050405020304" pitchFamily="18" charset="0"/>
                <a:cs typeface="Times New Roman" panose="02020603050405020304" pitchFamily="18" charset="0"/>
              </a:rPr>
              <a:t>b</a:t>
            </a:r>
            <a:r>
              <a:rPr lang="en-US" i="1" baseline="30000" dirty="0" err="1">
                <a:latin typeface="Times New Roman" panose="02020603050405020304" pitchFamily="18" charset="0"/>
                <a:cs typeface="Times New Roman" panose="02020603050405020304" pitchFamily="18" charset="0"/>
              </a:rPr>
              <a:t>m</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but a good heuristic can give dramatic improvement</a:t>
            </a:r>
          </a:p>
          <a:p>
            <a:r>
              <a:rPr lang="en-US" u="sng" dirty="0">
                <a:solidFill>
                  <a:srgbClr val="CC0099"/>
                </a:solidFill>
                <a:latin typeface="Times New Roman" panose="02020603050405020304" pitchFamily="18" charset="0"/>
                <a:cs typeface="Times New Roman" panose="02020603050405020304" pitchFamily="18" charset="0"/>
              </a:rPr>
              <a:t>Space?</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O(</a:t>
            </a:r>
            <a:r>
              <a:rPr lang="en-US" i="1" dirty="0" err="1">
                <a:latin typeface="Times New Roman" panose="02020603050405020304" pitchFamily="18" charset="0"/>
                <a:cs typeface="Times New Roman" panose="02020603050405020304" pitchFamily="18" charset="0"/>
              </a:rPr>
              <a:t>b</a:t>
            </a:r>
            <a:r>
              <a:rPr lang="en-US" i="1" baseline="30000" dirty="0" err="1">
                <a:latin typeface="Times New Roman" panose="02020603050405020304" pitchFamily="18" charset="0"/>
                <a:cs typeface="Times New Roman" panose="02020603050405020304" pitchFamily="18" charset="0"/>
              </a:rPr>
              <a:t>m</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keeps all nodes in memory</a:t>
            </a:r>
          </a:p>
          <a:p>
            <a:r>
              <a:rPr lang="en-US" u="sng" dirty="0">
                <a:solidFill>
                  <a:srgbClr val="CC0099"/>
                </a:solidFill>
                <a:latin typeface="Times New Roman" panose="02020603050405020304" pitchFamily="18" charset="0"/>
                <a:cs typeface="Times New Roman" panose="02020603050405020304" pitchFamily="18" charset="0"/>
              </a:rPr>
              <a:t>Optimal?</a:t>
            </a:r>
            <a:r>
              <a:rPr lang="en-US" dirty="0">
                <a:latin typeface="Times New Roman" panose="02020603050405020304" pitchFamily="18" charset="0"/>
                <a:cs typeface="Times New Roman" panose="02020603050405020304" pitchFamily="18" charset="0"/>
              </a:rPr>
              <a:t> No</a:t>
            </a:r>
          </a:p>
          <a:p>
            <a:pPr>
              <a:buFont typeface="Wingdings" pitchFamily="2" charset="2"/>
              <a:buNone/>
            </a:pPr>
            <a:r>
              <a:rPr lang="en-US" dirty="0">
                <a:latin typeface="Times New Roman" panose="02020603050405020304" pitchFamily="18" charset="0"/>
                <a:cs typeface="Times New Roman" panose="02020603050405020304" pitchFamily="18" charset="0"/>
              </a:rPr>
              <a:t>   e.g. </a:t>
            </a:r>
            <a:r>
              <a:rPr lang="en-US" dirty="0" err="1">
                <a:latin typeface="Times New Roman" panose="02020603050405020304" pitchFamily="18" charset="0"/>
                <a:cs typeface="Times New Roman" panose="02020603050405020304" pitchFamily="18" charset="0"/>
              </a:rPr>
              <a:t>Arad</a:t>
            </a:r>
            <a:r>
              <a:rPr lang="en-US" dirty="0" err="1">
                <a:latin typeface="Times New Roman" panose="02020603050405020304" pitchFamily="18" charset="0"/>
                <a:cs typeface="Times New Roman" panose="02020603050405020304" pitchFamily="18" charset="0"/>
                <a:sym typeface="Wingdings" pitchFamily="2" charset="2"/>
              </a:rPr>
              <a:t>SibiuRimnicu</a:t>
            </a:r>
            <a:r>
              <a:rPr lang="en-US" dirty="0">
                <a:latin typeface="Times New Roman" panose="02020603050405020304" pitchFamily="18" charset="0"/>
                <a:cs typeface="Times New Roman" panose="02020603050405020304" pitchFamily="18" charset="0"/>
                <a:sym typeface="Wingdings" pitchFamily="2" charset="2"/>
              </a:rPr>
              <a:t> </a:t>
            </a:r>
            <a:r>
              <a:rPr lang="en-US" dirty="0" err="1">
                <a:latin typeface="Times New Roman" panose="02020603050405020304" pitchFamily="18" charset="0"/>
                <a:cs typeface="Times New Roman" panose="02020603050405020304" pitchFamily="18" charset="0"/>
                <a:sym typeface="Wingdings" pitchFamily="2" charset="2"/>
              </a:rPr>
              <a:t>VireaPitestiBucharest</a:t>
            </a:r>
            <a:r>
              <a:rPr lang="en-US" dirty="0">
                <a:latin typeface="Times New Roman" panose="02020603050405020304" pitchFamily="18" charset="0"/>
                <a:cs typeface="Times New Roman" panose="02020603050405020304" pitchFamily="18" charset="0"/>
                <a:sym typeface="Wingdings" pitchFamily="2" charset="2"/>
              </a:rPr>
              <a:t> is shorter</a:t>
            </a:r>
            <a:r>
              <a:rPr lang="en-US" dirty="0">
                <a:sym typeface="Wingdings" pitchFamily="2" charset="2"/>
              </a:rPr>
              <a:t>!</a:t>
            </a:r>
            <a:endParaRPr lang="en-US" dirty="0"/>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444949" y="365125"/>
            <a:ext cx="7908851" cy="1325563"/>
          </a:xfrm>
        </p:spPr>
        <p:txBody>
          <a:bodyPr/>
          <a:lstStyle/>
          <a:p>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search</a:t>
            </a:r>
          </a:p>
        </p:txBody>
      </p:sp>
      <p:sp>
        <p:nvSpPr>
          <p:cNvPr id="15363" name="Rectangle 3"/>
          <p:cNvSpPr>
            <a:spLocks noGrp="1" noChangeArrowheads="1"/>
          </p:cNvSpPr>
          <p:nvPr>
            <p:ph type="body" idx="1"/>
          </p:nvPr>
        </p:nvSpPr>
        <p:spPr>
          <a:xfrm>
            <a:off x="3444949" y="1432220"/>
            <a:ext cx="8091377" cy="4351338"/>
          </a:xfrm>
        </p:spPr>
        <p:txBody>
          <a:bodyPr/>
          <a:lstStyle/>
          <a:p>
            <a:r>
              <a:rPr lang="en-US" dirty="0">
                <a:latin typeface="Times New Roman" panose="02020603050405020304" pitchFamily="18" charset="0"/>
                <a:cs typeface="Times New Roman" panose="02020603050405020304" pitchFamily="18" charset="0"/>
              </a:rPr>
              <a:t>Idea: avoid expanding paths that are already expensive</a:t>
            </a:r>
          </a:p>
          <a:p>
            <a:r>
              <a:rPr lang="en-US" dirty="0">
                <a:latin typeface="Times New Roman" panose="02020603050405020304" pitchFamily="18" charset="0"/>
                <a:cs typeface="Times New Roman" panose="02020603050405020304" pitchFamily="18" charset="0"/>
              </a:rPr>
              <a:t>Evaluation function </a:t>
            </a:r>
            <a:r>
              <a:rPr lang="en-US" i="1" dirty="0">
                <a:latin typeface="Times New Roman" panose="02020603050405020304" pitchFamily="18" charset="0"/>
                <a:cs typeface="Times New Roman" panose="02020603050405020304" pitchFamily="18" charset="0"/>
              </a:rPr>
              <a:t>f(n) = g(n) + h(n)</a:t>
            </a:r>
            <a:endParaRPr lang="en-US"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g(n) </a:t>
            </a:r>
            <a:r>
              <a:rPr lang="en-US" dirty="0">
                <a:latin typeface="Times New Roman" panose="02020603050405020304" pitchFamily="18" charset="0"/>
                <a:cs typeface="Times New Roman" panose="02020603050405020304" pitchFamily="18" charset="0"/>
              </a:rPr>
              <a:t>= cost so far to reach </a:t>
            </a:r>
            <a:r>
              <a:rPr lang="en-US" i="1" dirty="0">
                <a:latin typeface="Times New Roman" panose="02020603050405020304" pitchFamily="18" charset="0"/>
                <a:cs typeface="Times New Roman" panose="02020603050405020304" pitchFamily="18" charset="0"/>
              </a:rPr>
              <a:t>n</a:t>
            </a:r>
          </a:p>
          <a:p>
            <a:r>
              <a:rPr lang="en-US" i="1" dirty="0">
                <a:latin typeface="Times New Roman" panose="02020603050405020304" pitchFamily="18" charset="0"/>
                <a:cs typeface="Times New Roman" panose="02020603050405020304" pitchFamily="18" charset="0"/>
              </a:rPr>
              <a:t>h(n)</a:t>
            </a:r>
            <a:r>
              <a:rPr lang="en-US" dirty="0">
                <a:latin typeface="Times New Roman" panose="02020603050405020304" pitchFamily="18" charset="0"/>
                <a:cs typeface="Times New Roman" panose="02020603050405020304" pitchFamily="18" charset="0"/>
              </a:rPr>
              <a:t> = estimated cost from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to goal</a:t>
            </a:r>
          </a:p>
          <a:p>
            <a:r>
              <a:rPr lang="en-US" i="1" dirty="0">
                <a:latin typeface="Times New Roman" panose="02020603050405020304" pitchFamily="18" charset="0"/>
                <a:cs typeface="Times New Roman" panose="02020603050405020304" pitchFamily="18" charset="0"/>
              </a:rPr>
              <a:t>f(n) </a:t>
            </a:r>
            <a:r>
              <a:rPr lang="en-US" dirty="0">
                <a:latin typeface="Times New Roman" panose="02020603050405020304" pitchFamily="18" charset="0"/>
                <a:cs typeface="Times New Roman" panose="02020603050405020304" pitchFamily="18" charset="0"/>
              </a:rPr>
              <a:t>= estimated total cost of path through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to goal</a:t>
            </a:r>
          </a:p>
          <a:p>
            <a:r>
              <a:rPr lang="en-US" dirty="0">
                <a:latin typeface="Times New Roman" panose="02020603050405020304" pitchFamily="18" charset="0"/>
                <a:cs typeface="Times New Roman" panose="02020603050405020304" pitchFamily="18" charset="0"/>
              </a:rPr>
              <a:t>Best First search has </a:t>
            </a:r>
            <a:r>
              <a:rPr lang="en-US" i="1" dirty="0">
                <a:latin typeface="Times New Roman" panose="02020603050405020304" pitchFamily="18" charset="0"/>
                <a:cs typeface="Times New Roman" panose="02020603050405020304" pitchFamily="18" charset="0"/>
              </a:rPr>
              <a:t>f(n)=h(n)</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640588" y="61913"/>
            <a:ext cx="7891357" cy="1462088"/>
          </a:xfrm>
        </p:spPr>
        <p:txBody>
          <a:bodyPr/>
          <a:lstStyle/>
          <a:p>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search example</a:t>
            </a:r>
          </a:p>
        </p:txBody>
      </p:sp>
      <p:pic>
        <p:nvPicPr>
          <p:cNvPr id="16388" name="Picture 4" descr="astar-progress01c"/>
          <p:cNvPicPr>
            <a:picLocks noChangeAspect="1" noChangeArrowheads="1"/>
          </p:cNvPicPr>
          <p:nvPr/>
        </p:nvPicPr>
        <p:blipFill>
          <a:blip r:embed="rId3"/>
          <a:srcRect/>
          <a:stretch>
            <a:fillRect/>
          </a:stretch>
        </p:blipFill>
        <p:spPr bwMode="auto">
          <a:xfrm>
            <a:off x="2438400" y="1545266"/>
            <a:ext cx="7213600" cy="2219325"/>
          </a:xfrm>
          <a:prstGeom prst="rect">
            <a:avLst/>
          </a:prstGeom>
          <a:noFill/>
        </p:spPr>
      </p:pic>
      <p:pic>
        <p:nvPicPr>
          <p:cNvPr id="16391" name="Picture 7" descr="romania2"/>
          <p:cNvPicPr>
            <a:picLocks noChangeAspect="1" noChangeArrowheads="1"/>
          </p:cNvPicPr>
          <p:nvPr/>
        </p:nvPicPr>
        <p:blipFill>
          <a:blip r:embed="rId4"/>
          <a:srcRect/>
          <a:stretch>
            <a:fillRect/>
          </a:stretch>
        </p:blipFill>
        <p:spPr bwMode="auto">
          <a:xfrm>
            <a:off x="3403945" y="2487417"/>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a:srcRect/>
          <a:stretch>
            <a:fillRect/>
          </a:stretch>
        </p:blipFill>
        <p:spPr bwMode="auto">
          <a:xfrm>
            <a:off x="2629195" y="1428307"/>
            <a:ext cx="6933609" cy="2219325"/>
          </a:xfrm>
          <a:prstGeom prst="rect">
            <a:avLst/>
          </a:prstGeom>
          <a:noFill/>
        </p:spPr>
      </p:pic>
      <p:sp>
        <p:nvSpPr>
          <p:cNvPr id="17410" name="Rectangle 2"/>
          <p:cNvSpPr>
            <a:spLocks noGrp="1" noChangeArrowheads="1"/>
          </p:cNvSpPr>
          <p:nvPr>
            <p:ph type="title"/>
          </p:nvPr>
        </p:nvSpPr>
        <p:spPr>
          <a:xfrm>
            <a:off x="3801290" y="365125"/>
            <a:ext cx="7552509" cy="1325563"/>
          </a:xfrm>
        </p:spPr>
        <p:txBody>
          <a:bodyPr/>
          <a:lstStyle/>
          <a:p>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search example</a:t>
            </a:r>
          </a:p>
        </p:txBody>
      </p:sp>
      <p:pic>
        <p:nvPicPr>
          <p:cNvPr id="17415" name="Picture 7" descr="romania2"/>
          <p:cNvPicPr>
            <a:picLocks noChangeAspect="1" noChangeArrowheads="1"/>
          </p:cNvPicPr>
          <p:nvPr/>
        </p:nvPicPr>
        <p:blipFill>
          <a:blip r:embed="rId4"/>
          <a:srcRect/>
          <a:stretch>
            <a:fillRect/>
          </a:stretch>
        </p:blipFill>
        <p:spPr bwMode="auto">
          <a:xfrm>
            <a:off x="3375320" y="2753870"/>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5714" y="365125"/>
            <a:ext cx="8088086" cy="1325563"/>
          </a:xfrm>
        </p:spPr>
        <p:txBody>
          <a:bodyPr/>
          <a:lstStyle/>
          <a:p>
            <a:r>
              <a:rPr lang="en-US" dirty="0">
                <a:solidFill>
                  <a:schemeClr val="accent2">
                    <a:lumMod val="75000"/>
                  </a:schemeClr>
                </a:solidFill>
              </a:rPr>
              <a:t>Which move is best?</a:t>
            </a:r>
            <a:br>
              <a:rPr lang="en-US" dirty="0">
                <a:solidFill>
                  <a:schemeClr val="accent2">
                    <a:lumMod val="75000"/>
                  </a:schemeClr>
                </a:solidFill>
              </a:rPr>
            </a:br>
            <a:endParaRPr lang="en-US" dirty="0"/>
          </a:p>
        </p:txBody>
      </p:sp>
      <p:pic>
        <p:nvPicPr>
          <p:cNvPr id="2050" name="Picture 2"/>
          <p:cNvPicPr>
            <a:picLocks noChangeAspect="1" noChangeArrowheads="1"/>
          </p:cNvPicPr>
          <p:nvPr/>
        </p:nvPicPr>
        <p:blipFill>
          <a:blip r:embed="rId2"/>
          <a:srcRect/>
          <a:stretch>
            <a:fillRect/>
          </a:stretch>
        </p:blipFill>
        <p:spPr bwMode="auto">
          <a:xfrm>
            <a:off x="3639019" y="1243980"/>
            <a:ext cx="7759995" cy="4019136"/>
          </a:xfrm>
          <a:prstGeom prst="rect">
            <a:avLst/>
          </a:prstGeom>
          <a:noFill/>
          <a:ln w="9525">
            <a:noFill/>
            <a:miter lim="800000"/>
            <a:headEnd/>
            <a:tailEnd/>
          </a:ln>
          <a:effectLst/>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a:xfrm>
            <a:off x="4856702"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550195" y="392159"/>
            <a:ext cx="7186749" cy="1058726"/>
          </a:xfrm>
        </p:spPr>
        <p:txBody>
          <a:bodyPr/>
          <a:lstStyle/>
          <a:p>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search example</a:t>
            </a:r>
          </a:p>
        </p:txBody>
      </p:sp>
      <p:pic>
        <p:nvPicPr>
          <p:cNvPr id="18437" name="Picture 5" descr="astar-progress03c"/>
          <p:cNvPicPr>
            <a:picLocks noChangeAspect="1" noChangeArrowheads="1"/>
          </p:cNvPicPr>
          <p:nvPr/>
        </p:nvPicPr>
        <p:blipFill>
          <a:blip r:embed="rId3"/>
          <a:srcRect/>
          <a:stretch>
            <a:fillRect/>
          </a:stretch>
        </p:blipFill>
        <p:spPr bwMode="auto">
          <a:xfrm>
            <a:off x="3550195" y="1249703"/>
            <a:ext cx="6630749" cy="2219325"/>
          </a:xfrm>
          <a:prstGeom prst="rect">
            <a:avLst/>
          </a:prstGeom>
          <a:noFill/>
        </p:spPr>
      </p:pic>
      <p:pic>
        <p:nvPicPr>
          <p:cNvPr id="18438" name="Picture 6" descr="romania2"/>
          <p:cNvPicPr>
            <a:picLocks noChangeAspect="1" noChangeArrowheads="1"/>
          </p:cNvPicPr>
          <p:nvPr/>
        </p:nvPicPr>
        <p:blipFill>
          <a:blip r:embed="rId4"/>
          <a:srcRect/>
          <a:stretch>
            <a:fillRect/>
          </a:stretch>
        </p:blipFill>
        <p:spPr bwMode="auto">
          <a:xfrm>
            <a:off x="3550195" y="2843576"/>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997234" y="365125"/>
            <a:ext cx="7356566" cy="666841"/>
          </a:xfrm>
        </p:spPr>
        <p:txBody>
          <a:bodyPr>
            <a:normAutofit/>
          </a:bodyPr>
          <a:lstStyle/>
          <a:p>
            <a:r>
              <a:rPr lang="en-US" sz="3200" dirty="0">
                <a:latin typeface="Times New Roman" panose="02020603050405020304" pitchFamily="18" charset="0"/>
                <a:cs typeface="Times New Roman" panose="02020603050405020304" pitchFamily="18" charset="0"/>
              </a:rPr>
              <a:t>A</a:t>
            </a:r>
            <a:r>
              <a:rPr lang="en-US" sz="3200" baseline="30000" dirty="0">
                <a:latin typeface="Times New Roman" panose="02020603050405020304" pitchFamily="18" charset="0"/>
                <a:cs typeface="Times New Roman" panose="02020603050405020304" pitchFamily="18" charset="0"/>
              </a:rPr>
              <a:t>*</a:t>
            </a:r>
            <a:r>
              <a:rPr lang="en-US" sz="3200" dirty="0">
                <a:latin typeface="Times New Roman" panose="02020603050405020304" pitchFamily="18" charset="0"/>
                <a:cs typeface="Times New Roman" panose="02020603050405020304" pitchFamily="18" charset="0"/>
              </a:rPr>
              <a:t> search example</a:t>
            </a:r>
          </a:p>
        </p:txBody>
      </p:sp>
      <p:pic>
        <p:nvPicPr>
          <p:cNvPr id="19460" name="Picture 4" descr="astar-progress04c"/>
          <p:cNvPicPr>
            <a:picLocks noChangeAspect="1" noChangeArrowheads="1"/>
          </p:cNvPicPr>
          <p:nvPr/>
        </p:nvPicPr>
        <p:blipFill>
          <a:blip r:embed="rId3"/>
          <a:srcRect/>
          <a:stretch>
            <a:fillRect/>
          </a:stretch>
        </p:blipFill>
        <p:spPr bwMode="auto">
          <a:xfrm>
            <a:off x="3628571" y="983638"/>
            <a:ext cx="7213600" cy="2711360"/>
          </a:xfrm>
          <a:prstGeom prst="rect">
            <a:avLst/>
          </a:prstGeom>
          <a:noFill/>
        </p:spPr>
      </p:pic>
      <p:pic>
        <p:nvPicPr>
          <p:cNvPr id="19462" name="Picture 6" descr="romania2"/>
          <p:cNvPicPr>
            <a:picLocks noChangeAspect="1" noChangeArrowheads="1"/>
          </p:cNvPicPr>
          <p:nvPr/>
        </p:nvPicPr>
        <p:blipFill>
          <a:blip r:embed="rId4"/>
          <a:srcRect/>
          <a:stretch>
            <a:fillRect/>
          </a:stretch>
        </p:blipFill>
        <p:spPr bwMode="auto">
          <a:xfrm>
            <a:off x="3611517" y="3221368"/>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32810" y="365125"/>
            <a:ext cx="6820989" cy="483961"/>
          </a:xfrm>
        </p:spPr>
        <p:txBody>
          <a:bodyPr>
            <a:normAutofit fontScale="90000"/>
          </a:bodyPr>
          <a:lstStyle/>
          <a:p>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search example</a:t>
            </a:r>
          </a:p>
        </p:txBody>
      </p:sp>
      <p:pic>
        <p:nvPicPr>
          <p:cNvPr id="20484" name="Picture 4" descr="astar-progress05c"/>
          <p:cNvPicPr>
            <a:picLocks noChangeAspect="1" noChangeArrowheads="1"/>
          </p:cNvPicPr>
          <p:nvPr/>
        </p:nvPicPr>
        <p:blipFill>
          <a:blip r:embed="rId3"/>
          <a:srcRect/>
          <a:stretch>
            <a:fillRect/>
          </a:stretch>
        </p:blipFill>
        <p:spPr bwMode="auto">
          <a:xfrm>
            <a:off x="4140199" y="849086"/>
            <a:ext cx="7213600" cy="2672172"/>
          </a:xfrm>
          <a:prstGeom prst="rect">
            <a:avLst/>
          </a:prstGeom>
          <a:noFill/>
        </p:spPr>
      </p:pic>
      <p:pic>
        <p:nvPicPr>
          <p:cNvPr id="20486" name="Picture 6" descr="romania2"/>
          <p:cNvPicPr>
            <a:picLocks noChangeAspect="1" noChangeArrowheads="1"/>
          </p:cNvPicPr>
          <p:nvPr/>
        </p:nvPicPr>
        <p:blipFill>
          <a:blip r:embed="rId4"/>
          <a:srcRect/>
          <a:stretch>
            <a:fillRect/>
          </a:stretch>
        </p:blipFill>
        <p:spPr bwMode="auto">
          <a:xfrm>
            <a:off x="3879304" y="3252049"/>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362994" y="208372"/>
            <a:ext cx="6925491" cy="679904"/>
          </a:xfrm>
        </p:spPr>
        <p:txBody>
          <a:bodyPr>
            <a:normAutofit fontScale="90000"/>
          </a:bodyPr>
          <a:lstStyle/>
          <a:p>
            <a:r>
              <a:rPr lang="en-US" dirty="0">
                <a:latin typeface="Times New Roman" panose="02020603050405020304" pitchFamily="18" charset="0"/>
                <a:cs typeface="Times New Roman" panose="02020603050405020304" pitchFamily="18" charset="0"/>
              </a:rPr>
              <a:t>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search example</a:t>
            </a:r>
          </a:p>
        </p:txBody>
      </p:sp>
      <p:pic>
        <p:nvPicPr>
          <p:cNvPr id="21508" name="Picture 4" descr="astar-progress06c"/>
          <p:cNvPicPr>
            <a:picLocks noChangeAspect="1" noChangeArrowheads="1"/>
          </p:cNvPicPr>
          <p:nvPr/>
        </p:nvPicPr>
        <p:blipFill>
          <a:blip r:embed="rId3"/>
          <a:srcRect/>
          <a:stretch>
            <a:fillRect/>
          </a:stretch>
        </p:blipFill>
        <p:spPr bwMode="auto">
          <a:xfrm>
            <a:off x="4074885" y="809080"/>
            <a:ext cx="7213600" cy="2619920"/>
          </a:xfrm>
          <a:prstGeom prst="rect">
            <a:avLst/>
          </a:prstGeom>
          <a:noFill/>
        </p:spPr>
      </p:pic>
      <p:pic>
        <p:nvPicPr>
          <p:cNvPr id="21510" name="Picture 6" descr="romania2"/>
          <p:cNvPicPr>
            <a:picLocks noChangeAspect="1" noChangeArrowheads="1"/>
          </p:cNvPicPr>
          <p:nvPr/>
        </p:nvPicPr>
        <p:blipFill>
          <a:blip r:embed="rId4"/>
          <a:srcRect/>
          <a:stretch>
            <a:fillRect/>
          </a:stretch>
        </p:blipFill>
        <p:spPr bwMode="auto">
          <a:xfrm>
            <a:off x="3761739" y="3398044"/>
            <a:ext cx="8128000" cy="2989262"/>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33122" name="Picture 2"/>
          <p:cNvPicPr>
            <a:picLocks noChangeAspect="1" noChangeArrowheads="1"/>
          </p:cNvPicPr>
          <p:nvPr/>
        </p:nvPicPr>
        <p:blipFill>
          <a:blip r:embed="rId2"/>
          <a:srcRect/>
          <a:stretch>
            <a:fillRect/>
          </a:stretch>
        </p:blipFill>
        <p:spPr bwMode="auto">
          <a:xfrm>
            <a:off x="3509409" y="697983"/>
            <a:ext cx="8448675" cy="4958538"/>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34146" name="Picture 2"/>
          <p:cNvPicPr>
            <a:picLocks noChangeAspect="1" noChangeArrowheads="1"/>
          </p:cNvPicPr>
          <p:nvPr/>
        </p:nvPicPr>
        <p:blipFill>
          <a:blip r:embed="rId2"/>
          <a:srcRect/>
          <a:stretch>
            <a:fillRect/>
          </a:stretch>
        </p:blipFill>
        <p:spPr bwMode="auto">
          <a:xfrm>
            <a:off x="3299020" y="301330"/>
            <a:ext cx="8261102" cy="3505126"/>
          </a:xfrm>
          <a:prstGeom prst="rect">
            <a:avLst/>
          </a:prstGeom>
          <a:noFill/>
          <a:ln w="9525">
            <a:noFill/>
            <a:miter lim="800000"/>
            <a:headEnd/>
            <a:tailEnd/>
          </a:ln>
          <a:effectLst/>
        </p:spPr>
      </p:pic>
      <p:pic>
        <p:nvPicPr>
          <p:cNvPr id="134147" name="Picture 3"/>
          <p:cNvPicPr>
            <a:picLocks noGrp="1" noChangeAspect="1" noChangeArrowheads="1"/>
          </p:cNvPicPr>
          <p:nvPr>
            <p:ph idx="1"/>
          </p:nvPr>
        </p:nvPicPr>
        <p:blipFill>
          <a:blip r:embed="rId3"/>
          <a:srcRect/>
          <a:stretch>
            <a:fillRect/>
          </a:stretch>
        </p:blipFill>
        <p:spPr bwMode="auto">
          <a:xfrm>
            <a:off x="3299020" y="3290955"/>
            <a:ext cx="8503121" cy="3265715"/>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35170" name="Picture 2"/>
          <p:cNvPicPr>
            <a:picLocks noChangeAspect="1" noChangeArrowheads="1"/>
          </p:cNvPicPr>
          <p:nvPr/>
        </p:nvPicPr>
        <p:blipFill>
          <a:blip r:embed="rId2"/>
          <a:srcRect/>
          <a:stretch>
            <a:fillRect/>
          </a:stretch>
        </p:blipFill>
        <p:spPr bwMode="auto">
          <a:xfrm>
            <a:off x="3351301" y="13063"/>
            <a:ext cx="8467725" cy="3670391"/>
          </a:xfrm>
          <a:prstGeom prst="rect">
            <a:avLst/>
          </a:prstGeom>
          <a:noFill/>
          <a:ln w="9525">
            <a:noFill/>
            <a:miter lim="800000"/>
            <a:headEnd/>
            <a:tailEnd/>
          </a:ln>
          <a:effectLst/>
        </p:spPr>
      </p:pic>
      <p:pic>
        <p:nvPicPr>
          <p:cNvPr id="135171" name="Picture 3"/>
          <p:cNvPicPr>
            <a:picLocks noGrp="1" noChangeAspect="1" noChangeArrowheads="1"/>
          </p:cNvPicPr>
          <p:nvPr>
            <p:ph idx="1"/>
          </p:nvPr>
        </p:nvPicPr>
        <p:blipFill>
          <a:blip r:embed="rId3"/>
          <a:srcRect/>
          <a:stretch>
            <a:fillRect/>
          </a:stretch>
        </p:blipFill>
        <p:spPr bwMode="auto">
          <a:xfrm>
            <a:off x="3332251" y="3442063"/>
            <a:ext cx="8486775" cy="2965269"/>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36194" name="Picture 2"/>
          <p:cNvPicPr>
            <a:picLocks noGrp="1" noChangeAspect="1" noChangeArrowheads="1"/>
          </p:cNvPicPr>
          <p:nvPr>
            <p:ph idx="1"/>
          </p:nvPr>
        </p:nvPicPr>
        <p:blipFill>
          <a:blip r:embed="rId2"/>
          <a:srcRect/>
          <a:stretch>
            <a:fillRect/>
          </a:stretch>
        </p:blipFill>
        <p:spPr bwMode="auto">
          <a:xfrm>
            <a:off x="3698229" y="614424"/>
            <a:ext cx="7886274" cy="4871976"/>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37218" name="Picture 2"/>
          <p:cNvPicPr>
            <a:picLocks noChangeAspect="1" noChangeArrowheads="1"/>
          </p:cNvPicPr>
          <p:nvPr/>
        </p:nvPicPr>
        <p:blipFill>
          <a:blip r:embed="rId2"/>
          <a:srcRect/>
          <a:stretch>
            <a:fillRect/>
          </a:stretch>
        </p:blipFill>
        <p:spPr bwMode="auto">
          <a:xfrm>
            <a:off x="3420733" y="496555"/>
            <a:ext cx="8277225" cy="535305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Grp="1" noChangeAspect="1" noChangeArrowheads="1"/>
          </p:cNvPicPr>
          <p:nvPr>
            <p:ph idx="1"/>
          </p:nvPr>
        </p:nvPicPr>
        <p:blipFill>
          <a:blip r:embed="rId2"/>
          <a:srcRect/>
          <a:stretch>
            <a:fillRect/>
          </a:stretch>
        </p:blipFill>
        <p:spPr bwMode="auto">
          <a:xfrm>
            <a:off x="3533655" y="444661"/>
            <a:ext cx="7694326" cy="5360716"/>
          </a:xfrm>
          <a:prstGeom prst="rect">
            <a:avLst/>
          </a:prstGeom>
          <a:noFill/>
          <a:ln w="9525">
            <a:noFill/>
            <a:miter lim="800000"/>
            <a:headEnd/>
            <a:tailEnd/>
          </a:ln>
          <a:effectLst/>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524541" y="410368"/>
            <a:ext cx="6925491" cy="1325563"/>
          </a:xfrm>
        </p:spPr>
        <p:txBody>
          <a:bodyPr/>
          <a:lstStyle/>
          <a:p>
            <a:r>
              <a:rPr lang="en-US" dirty="0">
                <a:latin typeface="Times New Roman" panose="02020603050405020304" pitchFamily="18" charset="0"/>
                <a:cs typeface="Times New Roman" panose="02020603050405020304" pitchFamily="18" charset="0"/>
              </a:rPr>
              <a:t>8 Puzzle Heuristics</a:t>
            </a:r>
          </a:p>
        </p:txBody>
      </p:sp>
      <p:sp>
        <p:nvSpPr>
          <p:cNvPr id="64515" name="Rectangle 3"/>
          <p:cNvSpPr>
            <a:spLocks noGrp="1" noChangeArrowheads="1"/>
          </p:cNvSpPr>
          <p:nvPr>
            <p:ph type="body" idx="1"/>
          </p:nvPr>
        </p:nvSpPr>
        <p:spPr>
          <a:xfrm>
            <a:off x="3622511" y="1559811"/>
            <a:ext cx="7669266" cy="4351338"/>
          </a:xfrm>
        </p:spPr>
        <p:txBody>
          <a:bodyPr>
            <a:normAutofit/>
          </a:bodyPr>
          <a:lstStyle/>
          <a:p>
            <a:r>
              <a:rPr lang="en-US" sz="2400" dirty="0">
                <a:latin typeface="Times New Roman" panose="02020603050405020304" pitchFamily="18" charset="0"/>
                <a:cs typeface="Times New Roman" panose="02020603050405020304" pitchFamily="18" charset="0"/>
              </a:rPr>
              <a:t>Blind search techniques used an arbitrary ordering (priority) of operations.</a:t>
            </a:r>
          </a:p>
          <a:p>
            <a:r>
              <a:rPr lang="en-US" sz="2400" dirty="0">
                <a:latin typeface="Times New Roman" panose="02020603050405020304" pitchFamily="18" charset="0"/>
                <a:cs typeface="Times New Roman" panose="02020603050405020304" pitchFamily="18" charset="0"/>
              </a:rPr>
              <a:t>Heuristic search techniques make use of domain specific information - a heuristic.</a:t>
            </a:r>
          </a:p>
          <a:p>
            <a:r>
              <a:rPr lang="en-US" sz="2400" dirty="0">
                <a:latin typeface="Times New Roman" panose="02020603050405020304" pitchFamily="18" charset="0"/>
                <a:cs typeface="Times New Roman" panose="02020603050405020304" pitchFamily="18" charset="0"/>
              </a:rPr>
              <a:t>What </a:t>
            </a:r>
            <a:r>
              <a:rPr lang="en-US" sz="2400" dirty="0" err="1">
                <a:latin typeface="Times New Roman" panose="02020603050405020304" pitchFamily="18" charset="0"/>
                <a:cs typeface="Times New Roman" panose="02020603050405020304" pitchFamily="18" charset="0"/>
              </a:rPr>
              <a:t>heurisitic</a:t>
            </a:r>
            <a:r>
              <a:rPr lang="en-US" sz="2400" dirty="0">
                <a:latin typeface="Times New Roman" panose="02020603050405020304" pitchFamily="18" charset="0"/>
                <a:cs typeface="Times New Roman" panose="02020603050405020304" pitchFamily="18" charset="0"/>
              </a:rPr>
              <a:t>(s) can we use to decide which 8-puzzle move is “best” (worth considering first).</a:t>
            </a: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a:xfrm>
            <a:off x="5112488" y="6447632"/>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p:cNvPicPr>
            <a:picLocks noGrp="1" noChangeAspect="1" noChangeArrowheads="1"/>
          </p:cNvPicPr>
          <p:nvPr>
            <p:ph idx="1"/>
          </p:nvPr>
        </p:nvPicPr>
        <p:blipFill>
          <a:blip r:embed="rId2"/>
          <a:srcRect/>
          <a:stretch>
            <a:fillRect/>
          </a:stretch>
        </p:blipFill>
        <p:spPr bwMode="auto">
          <a:xfrm>
            <a:off x="3625702" y="362347"/>
            <a:ext cx="7729870" cy="5634416"/>
          </a:xfrm>
          <a:prstGeom prst="rect">
            <a:avLst/>
          </a:prstGeom>
          <a:noFill/>
          <a:ln w="9525">
            <a:noFill/>
            <a:miter lim="800000"/>
            <a:headEnd/>
            <a:tailEnd/>
          </a:ln>
          <a:effectLst/>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srcRect/>
          <a:stretch>
            <a:fillRect/>
          </a:stretch>
        </p:blipFill>
        <p:spPr bwMode="auto">
          <a:xfrm>
            <a:off x="3507579" y="248738"/>
            <a:ext cx="7876630" cy="5758545"/>
          </a:xfrm>
          <a:prstGeom prst="rect">
            <a:avLst/>
          </a:prstGeom>
          <a:noFill/>
          <a:ln w="9525">
            <a:noFill/>
            <a:miter lim="800000"/>
            <a:headEnd/>
            <a:tailEnd/>
          </a:ln>
          <a:effectLst/>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srcRect/>
          <a:stretch>
            <a:fillRect/>
          </a:stretch>
        </p:blipFill>
        <p:spPr bwMode="auto">
          <a:xfrm>
            <a:off x="3379988" y="319899"/>
            <a:ext cx="8046720" cy="5900146"/>
          </a:xfrm>
          <a:prstGeom prst="rect">
            <a:avLst/>
          </a:prstGeom>
          <a:noFill/>
          <a:ln w="9525">
            <a:noFill/>
            <a:miter lim="800000"/>
            <a:headEnd/>
            <a:tailEnd/>
          </a:ln>
          <a:effectLst/>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Grp="1" noChangeAspect="1" noChangeArrowheads="1"/>
          </p:cNvPicPr>
          <p:nvPr>
            <p:ph idx="1"/>
          </p:nvPr>
        </p:nvPicPr>
        <p:blipFill>
          <a:blip r:embed="rId2"/>
          <a:srcRect/>
          <a:stretch>
            <a:fillRect/>
          </a:stretch>
        </p:blipFill>
        <p:spPr bwMode="auto">
          <a:xfrm>
            <a:off x="3326826" y="268753"/>
            <a:ext cx="8229313" cy="5802438"/>
          </a:xfrm>
          <a:prstGeom prst="rect">
            <a:avLst/>
          </a:prstGeom>
          <a:noFill/>
          <a:ln w="9525">
            <a:noFill/>
            <a:miter lim="800000"/>
            <a:headEnd/>
            <a:tailEnd/>
          </a:ln>
          <a:effectLst/>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038600" y="397023"/>
            <a:ext cx="5828211" cy="1325563"/>
          </a:xfrm>
        </p:spPr>
        <p:txBody>
          <a:bodyPr/>
          <a:lstStyle/>
          <a:p>
            <a:r>
              <a:rPr lang="en-US" dirty="0">
                <a:latin typeface="Times New Roman" panose="02020603050405020304" pitchFamily="18" charset="0"/>
                <a:cs typeface="Times New Roman" panose="02020603050405020304" pitchFamily="18" charset="0"/>
              </a:rPr>
              <a:t>Admissible heuristics</a:t>
            </a:r>
          </a:p>
        </p:txBody>
      </p:sp>
      <p:sp>
        <p:nvSpPr>
          <p:cNvPr id="22531" name="Rectangle 3"/>
          <p:cNvSpPr>
            <a:spLocks noGrp="1" noChangeArrowheads="1"/>
          </p:cNvSpPr>
          <p:nvPr>
            <p:ph type="body" idx="1"/>
          </p:nvPr>
        </p:nvSpPr>
        <p:spPr>
          <a:xfrm>
            <a:off x="3853542" y="2057400"/>
            <a:ext cx="8338457" cy="4114800"/>
          </a:xfrm>
        </p:spPr>
        <p:txBody>
          <a:bodyPr/>
          <a:lstStyle/>
          <a:p>
            <a:r>
              <a:rPr lang="en-US" sz="2800" dirty="0">
                <a:latin typeface="Times New Roman" panose="02020603050405020304" pitchFamily="18" charset="0"/>
                <a:cs typeface="Times New Roman" panose="02020603050405020304" pitchFamily="18" charset="0"/>
              </a:rPr>
              <a:t>A heuristic </a:t>
            </a:r>
            <a:r>
              <a:rPr lang="en-US" sz="2800" i="1" dirty="0">
                <a:latin typeface="Times New Roman" panose="02020603050405020304" pitchFamily="18" charset="0"/>
                <a:cs typeface="Times New Roman" panose="02020603050405020304" pitchFamily="18" charset="0"/>
              </a:rPr>
              <a:t>h(n)</a:t>
            </a:r>
            <a:r>
              <a:rPr lang="en-US" sz="2800" dirty="0">
                <a:latin typeface="Times New Roman" panose="02020603050405020304" pitchFamily="18" charset="0"/>
                <a:cs typeface="Times New Roman" panose="02020603050405020304" pitchFamily="18" charset="0"/>
              </a:rPr>
              <a:t> is </a:t>
            </a:r>
            <a:r>
              <a:rPr lang="en-US" sz="2800" dirty="0">
                <a:solidFill>
                  <a:srgbClr val="FF0000"/>
                </a:solidFill>
                <a:latin typeface="Times New Roman" panose="02020603050405020304" pitchFamily="18" charset="0"/>
                <a:cs typeface="Times New Roman" panose="02020603050405020304" pitchFamily="18" charset="0"/>
              </a:rPr>
              <a:t>admissible</a:t>
            </a:r>
            <a:r>
              <a:rPr lang="en-US" sz="2800" dirty="0">
                <a:latin typeface="Times New Roman" panose="02020603050405020304" pitchFamily="18" charset="0"/>
                <a:cs typeface="Times New Roman" panose="02020603050405020304" pitchFamily="18" charset="0"/>
              </a:rPr>
              <a:t> if for every node </a:t>
            </a:r>
            <a:r>
              <a:rPr lang="en-US" sz="2800" i="1"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a:t>
            </a:r>
          </a:p>
          <a:p>
            <a:pPr>
              <a:buFont typeface="Wingdings" pitchFamily="2" charset="2"/>
              <a:buNone/>
            </a:pPr>
            <a:r>
              <a:rPr lang="en-US" sz="2800" i="1" dirty="0">
                <a:latin typeface="Times New Roman" panose="02020603050405020304" pitchFamily="18" charset="0"/>
                <a:cs typeface="Times New Roman" panose="02020603050405020304" pitchFamily="18" charset="0"/>
              </a:rPr>
              <a:t>	h(n) ≤ h</a:t>
            </a:r>
            <a:r>
              <a:rPr lang="en-US" sz="2800" i="1" baseline="300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(n), </a:t>
            </a:r>
            <a:r>
              <a:rPr lang="en-US" sz="2800" dirty="0">
                <a:latin typeface="Times New Roman" panose="02020603050405020304" pitchFamily="18" charset="0"/>
                <a:cs typeface="Times New Roman" panose="02020603050405020304" pitchFamily="18" charset="0"/>
              </a:rPr>
              <a:t>where </a:t>
            </a:r>
            <a:r>
              <a:rPr lang="en-US" sz="2800" i="1" dirty="0">
                <a:latin typeface="Times New Roman" panose="02020603050405020304" pitchFamily="18" charset="0"/>
                <a:cs typeface="Times New Roman" panose="02020603050405020304" pitchFamily="18" charset="0"/>
              </a:rPr>
              <a:t>h</a:t>
            </a:r>
            <a:r>
              <a:rPr lang="en-US" sz="2800" i="1" baseline="300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is the </a:t>
            </a:r>
            <a:r>
              <a:rPr lang="en-US" sz="2800" dirty="0">
                <a:solidFill>
                  <a:srgbClr val="FF0000"/>
                </a:solidFill>
                <a:latin typeface="Times New Roman" panose="02020603050405020304" pitchFamily="18" charset="0"/>
                <a:cs typeface="Times New Roman" panose="02020603050405020304" pitchFamily="18" charset="0"/>
              </a:rPr>
              <a:t>true </a:t>
            </a:r>
            <a:r>
              <a:rPr lang="en-US" sz="2800" dirty="0">
                <a:latin typeface="Times New Roman" panose="02020603050405020304" pitchFamily="18" charset="0"/>
                <a:cs typeface="Times New Roman" panose="02020603050405020304" pitchFamily="18" charset="0"/>
              </a:rPr>
              <a:t>cost to reach the goal state from </a:t>
            </a:r>
            <a:r>
              <a:rPr lang="en-US" sz="2800" i="1"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An admissible heuristic </a:t>
            </a:r>
            <a:r>
              <a:rPr lang="en-US" sz="2800" dirty="0">
                <a:solidFill>
                  <a:srgbClr val="FF0000"/>
                </a:solidFill>
                <a:latin typeface="Times New Roman" panose="02020603050405020304" pitchFamily="18" charset="0"/>
                <a:cs typeface="Times New Roman" panose="02020603050405020304" pitchFamily="18" charset="0"/>
              </a:rPr>
              <a:t>never overestimates</a:t>
            </a:r>
            <a:r>
              <a:rPr lang="en-US" sz="2800" dirty="0">
                <a:latin typeface="Times New Roman" panose="02020603050405020304" pitchFamily="18" charset="0"/>
                <a:cs typeface="Times New Roman" panose="02020603050405020304" pitchFamily="18" charset="0"/>
              </a:rPr>
              <a:t> the cost to reach the goal, i.e., it is </a:t>
            </a:r>
            <a:r>
              <a:rPr lang="en-US" sz="2800" dirty="0">
                <a:solidFill>
                  <a:srgbClr val="FF0000"/>
                </a:solidFill>
                <a:latin typeface="Times New Roman" panose="02020603050405020304" pitchFamily="18" charset="0"/>
                <a:cs typeface="Times New Roman" panose="02020603050405020304" pitchFamily="18" charset="0"/>
              </a:rPr>
              <a:t>optimistic</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Example: </a:t>
            </a:r>
            <a:r>
              <a:rPr lang="en-US" sz="2800" i="1" dirty="0" err="1">
                <a:latin typeface="Times New Roman" panose="02020603050405020304" pitchFamily="18" charset="0"/>
                <a:cs typeface="Times New Roman" panose="02020603050405020304" pitchFamily="18" charset="0"/>
              </a:rPr>
              <a:t>h</a:t>
            </a:r>
            <a:r>
              <a:rPr lang="en-US" sz="2800" i="1" baseline="-25000" dirty="0" err="1">
                <a:latin typeface="Times New Roman" panose="02020603050405020304" pitchFamily="18" charset="0"/>
                <a:cs typeface="Times New Roman" panose="02020603050405020304" pitchFamily="18" charset="0"/>
              </a:rPr>
              <a:t>SLD</a:t>
            </a:r>
            <a:r>
              <a:rPr lang="en-US" sz="2800" i="1" dirty="0">
                <a:latin typeface="Times New Roman" panose="02020603050405020304" pitchFamily="18" charset="0"/>
                <a:cs typeface="Times New Roman" panose="02020603050405020304" pitchFamily="18" charset="0"/>
              </a:rPr>
              <a:t>(n) </a:t>
            </a:r>
            <a:r>
              <a:rPr lang="en-US" sz="2800" dirty="0">
                <a:latin typeface="Times New Roman" panose="02020603050405020304" pitchFamily="18" charset="0"/>
                <a:cs typeface="Times New Roman" panose="02020603050405020304" pitchFamily="18" charset="0"/>
              </a:rPr>
              <a:t>(never overestimates the actual road distance)</a:t>
            </a:r>
          </a:p>
          <a:p>
            <a:r>
              <a:rPr lang="en-US" sz="2800" dirty="0">
                <a:solidFill>
                  <a:schemeClr val="accent2"/>
                </a:solidFill>
                <a:latin typeface="Times New Roman" panose="02020603050405020304" pitchFamily="18" charset="0"/>
                <a:cs typeface="Times New Roman" panose="02020603050405020304" pitchFamily="18" charset="0"/>
              </a:rPr>
              <a:t>Theorem</a:t>
            </a:r>
            <a:r>
              <a:rPr lang="en-US" sz="2800" dirty="0">
                <a:latin typeface="Times New Roman" panose="02020603050405020304" pitchFamily="18" charset="0"/>
                <a:cs typeface="Times New Roman" panose="02020603050405020304" pitchFamily="18" charset="0"/>
              </a:rPr>
              <a:t>: If </a:t>
            </a:r>
            <a:r>
              <a:rPr lang="en-US" sz="2800" i="1" dirty="0">
                <a:latin typeface="Times New Roman" panose="02020603050405020304" pitchFamily="18" charset="0"/>
                <a:cs typeface="Times New Roman" panose="02020603050405020304" pitchFamily="18" charset="0"/>
              </a:rPr>
              <a:t>h(n) </a:t>
            </a:r>
            <a:r>
              <a:rPr lang="en-US" sz="2800" dirty="0">
                <a:latin typeface="Times New Roman" panose="02020603050405020304" pitchFamily="18" charset="0"/>
                <a:cs typeface="Times New Roman" panose="02020603050405020304" pitchFamily="18" charset="0"/>
              </a:rPr>
              <a:t>is admissible, A</a:t>
            </a:r>
            <a:r>
              <a:rPr lang="en-US" sz="2800" baseline="300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using TREE-SEARCH is optimal</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2468" y="365126"/>
            <a:ext cx="7931331" cy="862784"/>
          </a:xfrm>
        </p:spPr>
        <p:txBody>
          <a:bodyPr/>
          <a:lstStyle/>
          <a:p>
            <a:r>
              <a:rPr lang="en-IN" dirty="0">
                <a:latin typeface="Times New Roman" panose="02020603050405020304" pitchFamily="18" charset="0"/>
                <a:cs typeface="Times New Roman" panose="02020603050405020304" pitchFamily="18" charset="0"/>
              </a:rPr>
              <a:t>Puzzle problem using A*</a:t>
            </a:r>
            <a:endParaRPr lang="en-US" dirty="0">
              <a:latin typeface="Times New Roman" panose="02020603050405020304" pitchFamily="18" charset="0"/>
              <a:cs typeface="Times New Roman" panose="02020603050405020304" pitchFamily="18" charset="0"/>
            </a:endParaRPr>
          </a:p>
        </p:txBody>
      </p:sp>
      <p:pic>
        <p:nvPicPr>
          <p:cNvPr id="4" name="Content Placeholder 3" descr="https://cdn-images-1.medium.com/max/1600/1*Bz0qSCPmRb509DRYpYEEkQ.jpeg"/>
          <p:cNvPicPr>
            <a:picLocks noGrp="1"/>
          </p:cNvPicPr>
          <p:nvPr>
            <p:ph idx="1"/>
          </p:nvPr>
        </p:nvPicPr>
        <p:blipFill>
          <a:blip r:embed="rId2"/>
          <a:srcRect/>
          <a:stretch>
            <a:fillRect/>
          </a:stretch>
        </p:blipFill>
        <p:spPr bwMode="auto">
          <a:xfrm>
            <a:off x="3422468" y="1304540"/>
            <a:ext cx="7931331" cy="4975180"/>
          </a:xfrm>
          <a:prstGeom prst="rect">
            <a:avLst/>
          </a:prstGeom>
          <a:noFill/>
          <a:ln w="9525">
            <a:noFill/>
            <a:miter lim="800000"/>
            <a:headEnd/>
            <a:tailEnd/>
          </a:ln>
        </p:spPr>
      </p:pic>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3454400" y="485547"/>
            <a:ext cx="7029994" cy="679904"/>
          </a:xfrm>
        </p:spPr>
        <p:txBody>
          <a:bodyPr>
            <a:normAutofit fontScale="90000"/>
          </a:bodyPr>
          <a:lstStyle/>
          <a:p>
            <a:r>
              <a:rPr lang="en-US" dirty="0">
                <a:latin typeface="Times New Roman" panose="02020603050405020304" pitchFamily="18" charset="0"/>
                <a:cs typeface="Times New Roman" panose="02020603050405020304" pitchFamily="18" charset="0"/>
              </a:rPr>
              <a:t>Optimality of 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(proof)</a:t>
            </a:r>
          </a:p>
        </p:txBody>
      </p:sp>
      <p:sp>
        <p:nvSpPr>
          <p:cNvPr id="23555" name="Rectangle 3"/>
          <p:cNvSpPr>
            <a:spLocks noGrp="1" noChangeArrowheads="1"/>
          </p:cNvSpPr>
          <p:nvPr>
            <p:ph type="body" idx="1"/>
          </p:nvPr>
        </p:nvSpPr>
        <p:spPr>
          <a:xfrm>
            <a:off x="3304902" y="1825625"/>
            <a:ext cx="8048897" cy="4351338"/>
          </a:xfrm>
        </p:spPr>
        <p:txBody>
          <a:bodyPr>
            <a:normAutofit lnSpcReduction="10000"/>
          </a:bodyPr>
          <a:lstStyle/>
          <a:p>
            <a:r>
              <a:rPr lang="en-US" sz="2000" dirty="0">
                <a:latin typeface="Times New Roman" panose="02020603050405020304" pitchFamily="18" charset="0"/>
                <a:cs typeface="Times New Roman" panose="02020603050405020304" pitchFamily="18" charset="0"/>
              </a:rPr>
              <a:t>Suppose some suboptimal goal </a:t>
            </a:r>
            <a:r>
              <a:rPr lang="en-US" sz="2000" i="1" dirty="0">
                <a:latin typeface="Times New Roman" panose="02020603050405020304" pitchFamily="18" charset="0"/>
                <a:cs typeface="Times New Roman" panose="02020603050405020304" pitchFamily="18" charset="0"/>
              </a:rPr>
              <a:t>G</a:t>
            </a:r>
            <a:r>
              <a:rPr lang="en-US" sz="2000" i="1" baseline="-25000" dirty="0">
                <a:latin typeface="Times New Roman" panose="02020603050405020304" pitchFamily="18" charset="0"/>
                <a:cs typeface="Times New Roman" panose="02020603050405020304" pitchFamily="18" charset="0"/>
              </a:rPr>
              <a:t>2</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been generated and is in the fringe. Let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be an unexpanded node in the fringe such that </a:t>
            </a:r>
            <a:r>
              <a:rPr lang="en-US" sz="2000" i="1" dirty="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is on a shortest path to an optimal goal </a:t>
            </a:r>
            <a:r>
              <a:rPr lang="en-US" sz="2000" i="1" dirty="0">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g(G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since </a:t>
            </a:r>
            <a:r>
              <a:rPr lang="en-US" sz="2000" i="1" dirty="0">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0 </a:t>
            </a:r>
          </a:p>
          <a:p>
            <a:r>
              <a:rPr lang="en-US" sz="2000" dirty="0">
                <a:latin typeface="Times New Roman" panose="02020603050405020304" pitchFamily="18" charset="0"/>
                <a:cs typeface="Times New Roman" panose="02020603050405020304" pitchFamily="18" charset="0"/>
              </a:rPr>
              <a:t>f(G)   = g(G)		           since </a:t>
            </a:r>
            <a:r>
              <a:rPr lang="en-US" sz="2000" i="1" dirty="0">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(G) = 0 </a:t>
            </a:r>
          </a:p>
          <a:p>
            <a:r>
              <a:rPr lang="en-US" sz="2000" dirty="0">
                <a:latin typeface="Times New Roman" panose="02020603050405020304" pitchFamily="18" charset="0"/>
                <a:cs typeface="Times New Roman" panose="02020603050405020304" pitchFamily="18" charset="0"/>
              </a:rPr>
              <a:t>g(G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&gt; g(G) 		since 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is suboptimal </a:t>
            </a:r>
          </a:p>
          <a:p>
            <a:r>
              <a:rPr lang="en-US" sz="2000" dirty="0">
                <a:latin typeface="Times New Roman" panose="02020603050405020304" pitchFamily="18" charset="0"/>
                <a:cs typeface="Times New Roman" panose="02020603050405020304" pitchFamily="18" charset="0"/>
              </a:rPr>
              <a:t>f(G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&gt; f(G)		           from above </a:t>
            </a:r>
          </a:p>
        </p:txBody>
      </p:sp>
      <p:pic>
        <p:nvPicPr>
          <p:cNvPr id="23556" name="Picture 4" descr="astar-proof"/>
          <p:cNvPicPr>
            <a:picLocks noChangeAspect="1" noChangeArrowheads="1"/>
          </p:cNvPicPr>
          <p:nvPr/>
        </p:nvPicPr>
        <p:blipFill>
          <a:blip r:embed="rId3"/>
          <a:srcRect/>
          <a:stretch>
            <a:fillRect/>
          </a:stretch>
        </p:blipFill>
        <p:spPr bwMode="auto">
          <a:xfrm>
            <a:off x="6969397" y="2529264"/>
            <a:ext cx="4673600" cy="1817038"/>
          </a:xfrm>
          <a:prstGeom prst="rect">
            <a:avLst/>
          </a:prstGeom>
          <a:noFill/>
        </p:spPr>
      </p:pic>
      <p:sp>
        <p:nvSpPr>
          <p:cNvPr id="23558" name="Text Box 6"/>
          <p:cNvSpPr txBox="1">
            <a:spLocks noChangeArrowheads="1"/>
          </p:cNvSpPr>
          <p:nvPr/>
        </p:nvSpPr>
        <p:spPr bwMode="auto">
          <a:xfrm>
            <a:off x="3454400" y="3145973"/>
            <a:ext cx="3081421" cy="1200329"/>
          </a:xfrm>
          <a:prstGeom prst="rect">
            <a:avLst/>
          </a:prstGeom>
          <a:noFill/>
          <a:ln w="9525">
            <a:noFill/>
            <a:miter lim="800000"/>
            <a:headEnd/>
            <a:tailEnd/>
          </a:ln>
          <a:effectLst/>
        </p:spPr>
        <p:txBody>
          <a:bodyPr wrap="none">
            <a:spAutoFit/>
          </a:bodyPr>
          <a:lstStyle/>
          <a:p>
            <a:r>
              <a:rPr lang="en-US" b="1" dirty="0">
                <a:solidFill>
                  <a:srgbClr val="FF0000"/>
                </a:solidFill>
              </a:rPr>
              <a:t>We want to prove:</a:t>
            </a:r>
          </a:p>
          <a:p>
            <a:r>
              <a:rPr lang="en-US" b="1" dirty="0">
                <a:solidFill>
                  <a:srgbClr val="FF0000"/>
                </a:solidFill>
              </a:rPr>
              <a:t>f(n) &lt; f(G2)</a:t>
            </a:r>
          </a:p>
          <a:p>
            <a:r>
              <a:rPr lang="en-US" b="1" dirty="0">
                <a:solidFill>
                  <a:srgbClr val="FF0000"/>
                </a:solidFill>
              </a:rPr>
              <a:t>(then A* will prefer n over G2)</a:t>
            </a:r>
          </a:p>
          <a:p>
            <a:endParaRPr lang="en-US" dirty="0"/>
          </a:p>
        </p:txBody>
      </p:sp>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491381" y="359939"/>
            <a:ext cx="7499471" cy="836023"/>
          </a:xfrm>
        </p:spPr>
        <p:txBody>
          <a:bodyPr/>
          <a:lstStyle/>
          <a:p>
            <a:r>
              <a:rPr lang="en-US" dirty="0">
                <a:latin typeface="Times New Roman" panose="02020603050405020304" pitchFamily="18" charset="0"/>
                <a:cs typeface="Times New Roman" panose="02020603050405020304" pitchFamily="18" charset="0"/>
              </a:rPr>
              <a:t>Optimality of A</a:t>
            </a:r>
            <a:r>
              <a:rPr lang="en-US" baseline="30000"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(proof)</a:t>
            </a:r>
          </a:p>
        </p:txBody>
      </p:sp>
      <p:sp>
        <p:nvSpPr>
          <p:cNvPr id="50179" name="Rectangle 3"/>
          <p:cNvSpPr>
            <a:spLocks noGrp="1" noChangeArrowheads="1"/>
          </p:cNvSpPr>
          <p:nvPr>
            <p:ph type="body" idx="1"/>
          </p:nvPr>
        </p:nvSpPr>
        <p:spPr>
          <a:xfrm>
            <a:off x="3161210" y="1600200"/>
            <a:ext cx="9030789" cy="4724400"/>
          </a:xfrm>
        </p:spPr>
        <p:txBody>
          <a:bodyPr>
            <a:normAutofit lnSpcReduction="10000"/>
          </a:bodyPr>
          <a:lstStyle/>
          <a:p>
            <a:endParaRPr lang="en-US" sz="2000" dirty="0"/>
          </a:p>
          <a:p>
            <a:r>
              <a:rPr lang="en-US" sz="2000" dirty="0">
                <a:latin typeface="Times New Roman" panose="02020603050405020304" pitchFamily="18" charset="0"/>
                <a:cs typeface="Times New Roman" panose="02020603050405020304" pitchFamily="18" charset="0"/>
              </a:rPr>
              <a:t>Suppose some suboptimal goal </a:t>
            </a:r>
            <a:r>
              <a:rPr lang="en-US" sz="2000" i="1" dirty="0">
                <a:latin typeface="Times New Roman" panose="02020603050405020304" pitchFamily="18" charset="0"/>
                <a:cs typeface="Times New Roman" panose="02020603050405020304" pitchFamily="18" charset="0"/>
              </a:rPr>
              <a:t>G</a:t>
            </a:r>
            <a:r>
              <a:rPr lang="en-US" sz="2000" i="1" baseline="-25000" dirty="0">
                <a:latin typeface="Times New Roman" panose="02020603050405020304" pitchFamily="18" charset="0"/>
                <a:cs typeface="Times New Roman" panose="02020603050405020304" pitchFamily="18" charset="0"/>
              </a:rPr>
              <a:t>2</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has been generated and is in the fringe. Let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be an unexpanded node in the fringe such that </a:t>
            </a:r>
            <a:r>
              <a:rPr lang="en-US" sz="2000" i="1" dirty="0">
                <a:latin typeface="Times New Roman" panose="02020603050405020304" pitchFamily="18" charset="0"/>
                <a:cs typeface="Times New Roman" panose="02020603050405020304" pitchFamily="18" charset="0"/>
              </a:rPr>
              <a:t>n </a:t>
            </a:r>
            <a:r>
              <a:rPr lang="en-US" sz="2000" dirty="0">
                <a:latin typeface="Times New Roman" panose="02020603050405020304" pitchFamily="18" charset="0"/>
                <a:cs typeface="Times New Roman" panose="02020603050405020304" pitchFamily="18" charset="0"/>
              </a:rPr>
              <a:t>is on a shortest path to an optimal goal </a:t>
            </a:r>
            <a:r>
              <a:rPr lang="en-US" sz="2000" i="1" dirty="0">
                <a:latin typeface="Times New Roman" panose="02020603050405020304" pitchFamily="18" charset="0"/>
                <a:cs typeface="Times New Roman" panose="02020603050405020304" pitchFamily="18" charset="0"/>
              </a:rPr>
              <a:t>G</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f(G</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&gt; f(G) 		copied from last slide </a:t>
            </a:r>
          </a:p>
          <a:p>
            <a:r>
              <a:rPr lang="en-US" sz="2000" dirty="0">
                <a:latin typeface="Times New Roman" panose="02020603050405020304" pitchFamily="18" charset="0"/>
                <a:cs typeface="Times New Roman" panose="02020603050405020304" pitchFamily="18" charset="0"/>
              </a:rPr>
              <a:t>h(n)		≤ h*(n)		since h is admissible (</a:t>
            </a:r>
            <a:r>
              <a:rPr lang="en-US" sz="2000" i="1" dirty="0">
                <a:latin typeface="Times New Roman" panose="02020603050405020304" pitchFamily="18" charset="0"/>
                <a:cs typeface="Times New Roman" panose="02020603050405020304" pitchFamily="18" charset="0"/>
              </a:rPr>
              <a:t>under</a:t>
            </a:r>
            <a:r>
              <a:rPr lang="en-US" sz="2000" dirty="0">
                <a:latin typeface="Times New Roman" panose="02020603050405020304" pitchFamily="18" charset="0"/>
                <a:cs typeface="Times New Roman" panose="02020603050405020304" pitchFamily="18" charset="0"/>
              </a:rPr>
              <a:t>-estimate)</a:t>
            </a:r>
          </a:p>
          <a:p>
            <a:r>
              <a:rPr lang="en-US" sz="2000" dirty="0">
                <a:latin typeface="Times New Roman" panose="02020603050405020304" pitchFamily="18" charset="0"/>
                <a:cs typeface="Times New Roman" panose="02020603050405020304" pitchFamily="18" charset="0"/>
              </a:rPr>
              <a:t>g(n) + h(n)	≤ g(n) + h*(n) 	from above</a:t>
            </a:r>
          </a:p>
          <a:p>
            <a:r>
              <a:rPr lang="en-US" sz="2000" dirty="0">
                <a:latin typeface="Times New Roman" panose="02020603050405020304" pitchFamily="18" charset="0"/>
                <a:cs typeface="Times New Roman" panose="02020603050405020304" pitchFamily="18" charset="0"/>
              </a:rPr>
              <a:t>f(n) 		≤ f(G)		since g(n)+h(n)=f(n) &amp; g(n)+h*(n)=f(G)</a:t>
            </a:r>
          </a:p>
          <a:p>
            <a:r>
              <a:rPr lang="en-US" sz="2000" dirty="0">
                <a:latin typeface="Times New Roman" panose="02020603050405020304" pitchFamily="18" charset="0"/>
                <a:cs typeface="Times New Roman" panose="02020603050405020304" pitchFamily="18" charset="0"/>
              </a:rPr>
              <a:t>f(n) 		&lt; f(G2)		from top line. </a:t>
            </a:r>
          </a:p>
          <a:p>
            <a:pPr>
              <a:buFont typeface="Wingdings" pitchFamily="2" charset="2"/>
              <a:buNone/>
            </a:pPr>
            <a:endParaRPr lang="en-US" sz="1600" dirty="0"/>
          </a:p>
        </p:txBody>
      </p:sp>
      <p:pic>
        <p:nvPicPr>
          <p:cNvPr id="50181" name="Picture 5" descr="astar-proof"/>
          <p:cNvPicPr>
            <a:picLocks noChangeAspect="1" noChangeArrowheads="1"/>
          </p:cNvPicPr>
          <p:nvPr/>
        </p:nvPicPr>
        <p:blipFill>
          <a:blip r:embed="rId3"/>
          <a:srcRect/>
          <a:stretch>
            <a:fillRect/>
          </a:stretch>
        </p:blipFill>
        <p:spPr bwMode="auto">
          <a:xfrm>
            <a:off x="7241117" y="2636875"/>
            <a:ext cx="4673600" cy="1410789"/>
          </a:xfrm>
          <a:prstGeom prst="rect">
            <a:avLst/>
          </a:prstGeom>
          <a:noFill/>
        </p:spPr>
      </p:pic>
      <p:sp>
        <p:nvSpPr>
          <p:cNvPr id="50182" name="Text Box 6"/>
          <p:cNvSpPr txBox="1">
            <a:spLocks noChangeArrowheads="1"/>
          </p:cNvSpPr>
          <p:nvPr/>
        </p:nvSpPr>
        <p:spPr bwMode="auto">
          <a:xfrm>
            <a:off x="3597349" y="6037302"/>
            <a:ext cx="2973058" cy="369332"/>
          </a:xfrm>
          <a:prstGeom prst="rect">
            <a:avLst/>
          </a:prstGeom>
          <a:noFill/>
          <a:ln w="9525">
            <a:noFill/>
            <a:miter lim="800000"/>
            <a:headEnd/>
            <a:tailEnd/>
          </a:ln>
          <a:effectLst/>
        </p:spPr>
        <p:txBody>
          <a:bodyPr wrap="none">
            <a:spAutoFit/>
          </a:bodyPr>
          <a:lstStyle/>
          <a:p>
            <a:r>
              <a:rPr lang="en-US" b="1" dirty="0">
                <a:solidFill>
                  <a:srgbClr val="FF0000"/>
                </a:solidFill>
              </a:rPr>
              <a:t>Hence: n is preferred over G2</a:t>
            </a:r>
          </a:p>
        </p:txBody>
      </p:sp>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Footer Placeholder 6"/>
          <p:cNvSpPr>
            <a:spLocks noGrp="1"/>
          </p:cNvSpPr>
          <p:nvPr>
            <p:ph type="ftr" sz="quarter" idx="11"/>
          </p:nvPr>
        </p:nvSpPr>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331028" y="584756"/>
            <a:ext cx="5998029" cy="653778"/>
          </a:xfrm>
        </p:spPr>
        <p:txBody>
          <a:bodyPr>
            <a:normAutofit fontScale="90000"/>
          </a:bodyPr>
          <a:lstStyle/>
          <a:p>
            <a:r>
              <a:rPr lang="en-US" dirty="0">
                <a:latin typeface="Times New Roman" panose="02020603050405020304" pitchFamily="18" charset="0"/>
                <a:cs typeface="Times New Roman" panose="02020603050405020304" pitchFamily="18" charset="0"/>
              </a:rPr>
              <a:t>Consistent heuristics</a:t>
            </a:r>
          </a:p>
        </p:txBody>
      </p:sp>
      <p:sp>
        <p:nvSpPr>
          <p:cNvPr id="25603" name="Rectangle 3"/>
          <p:cNvSpPr>
            <a:spLocks noGrp="1" noChangeArrowheads="1"/>
          </p:cNvSpPr>
          <p:nvPr>
            <p:ph type="body" idx="1"/>
          </p:nvPr>
        </p:nvSpPr>
        <p:spPr>
          <a:xfrm>
            <a:off x="3331028" y="1825625"/>
            <a:ext cx="8022771" cy="4351338"/>
          </a:xfrm>
        </p:spPr>
        <p:txBody>
          <a:bodyPr>
            <a:normAutofit fontScale="85000" lnSpcReduction="20000"/>
          </a:bodyPr>
          <a:lstStyle/>
          <a:p>
            <a:pPr>
              <a:lnSpc>
                <a:spcPct val="80000"/>
              </a:lnSpc>
            </a:pPr>
            <a:r>
              <a:rPr lang="en-US" sz="2000" dirty="0">
                <a:latin typeface="Times New Roman" panose="02020603050405020304" pitchFamily="18" charset="0"/>
                <a:cs typeface="Times New Roman" panose="02020603050405020304" pitchFamily="18" charset="0"/>
              </a:rPr>
              <a:t>A heuristic is </a:t>
            </a:r>
            <a:r>
              <a:rPr lang="en-US" sz="2000" dirty="0">
                <a:solidFill>
                  <a:srgbClr val="FF0000"/>
                </a:solidFill>
                <a:latin typeface="Times New Roman" panose="02020603050405020304" pitchFamily="18" charset="0"/>
                <a:cs typeface="Times New Roman" panose="02020603050405020304" pitchFamily="18" charset="0"/>
              </a:rPr>
              <a:t>consistent</a:t>
            </a:r>
            <a:r>
              <a:rPr lang="en-US" sz="2000" dirty="0">
                <a:latin typeface="Times New Roman" panose="02020603050405020304" pitchFamily="18" charset="0"/>
                <a:cs typeface="Times New Roman" panose="02020603050405020304" pitchFamily="18" charset="0"/>
              </a:rPr>
              <a:t> if for every node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every successor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generated by any action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t>
            </a:r>
          </a:p>
          <a:p>
            <a:pPr>
              <a:lnSpc>
                <a:spcPct val="80000"/>
              </a:lnSpc>
            </a:pPr>
            <a:endParaRPr lang="en-US" sz="2000" dirty="0">
              <a:latin typeface="Times New Roman" panose="02020603050405020304" pitchFamily="18" charset="0"/>
              <a:cs typeface="Times New Roman" panose="02020603050405020304" pitchFamily="18" charset="0"/>
            </a:endParaRPr>
          </a:p>
          <a:p>
            <a:pPr>
              <a:lnSpc>
                <a:spcPct val="80000"/>
              </a:lnSpc>
              <a:buFont typeface="Wingdings" pitchFamily="2" charset="2"/>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h(n) ≤ c(</a:t>
            </a:r>
            <a:r>
              <a:rPr lang="en-US" sz="2000" i="1" dirty="0" err="1">
                <a:latin typeface="Times New Roman" panose="02020603050405020304" pitchFamily="18" charset="0"/>
                <a:cs typeface="Times New Roman" panose="02020603050405020304" pitchFamily="18" charset="0"/>
              </a:rPr>
              <a:t>n,a,n</a:t>
            </a:r>
            <a:r>
              <a:rPr lang="en-US" sz="2000" i="1" dirty="0">
                <a:latin typeface="Times New Roman" panose="02020603050405020304" pitchFamily="18" charset="0"/>
                <a:cs typeface="Times New Roman" panose="02020603050405020304" pitchFamily="18" charset="0"/>
              </a:rPr>
              <a:t>') + h(n')</a:t>
            </a:r>
            <a:endParaRPr lang="en-US" sz="2000" dirty="0">
              <a:latin typeface="Times New Roman" panose="02020603050405020304" pitchFamily="18" charset="0"/>
              <a:cs typeface="Times New Roman" panose="02020603050405020304" pitchFamily="18" charset="0"/>
            </a:endParaRPr>
          </a:p>
          <a:p>
            <a:pPr>
              <a:lnSpc>
                <a:spcPct val="80000"/>
              </a:lnSpc>
            </a:pPr>
            <a:endParaRPr lang="en-US" sz="2000" dirty="0">
              <a:latin typeface="Times New Roman" panose="02020603050405020304" pitchFamily="18" charset="0"/>
              <a:cs typeface="Times New Roman" panose="02020603050405020304" pitchFamily="18" charset="0"/>
            </a:endParaRPr>
          </a:p>
          <a:p>
            <a:pPr>
              <a:lnSpc>
                <a:spcPct val="80000"/>
              </a:lnSpc>
            </a:pPr>
            <a:endParaRPr lang="en-US" sz="2000" dirty="0">
              <a:latin typeface="Times New Roman" panose="02020603050405020304" pitchFamily="18" charset="0"/>
              <a:cs typeface="Times New Roman" panose="02020603050405020304" pitchFamily="18" charset="0"/>
            </a:endParaRPr>
          </a:p>
          <a:p>
            <a:pPr>
              <a:lnSpc>
                <a:spcPct val="80000"/>
              </a:lnSpc>
            </a:pPr>
            <a:r>
              <a:rPr lang="en-US" sz="2000" dirty="0">
                <a:latin typeface="Times New Roman" panose="02020603050405020304" pitchFamily="18" charset="0"/>
                <a:cs typeface="Times New Roman" panose="02020603050405020304" pitchFamily="18" charset="0"/>
              </a:rPr>
              <a:t>If </a:t>
            </a:r>
            <a:r>
              <a:rPr lang="en-US" sz="2000" i="1" dirty="0">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consistent, we have</a:t>
            </a:r>
          </a:p>
          <a:p>
            <a:pPr>
              <a:lnSpc>
                <a:spcPct val="80000"/>
              </a:lnSpc>
              <a:buFont typeface="Wingdings" pitchFamily="2" charset="2"/>
              <a:buNone/>
            </a:pPr>
            <a:r>
              <a:rPr lang="en-US" sz="2000" dirty="0">
                <a:latin typeface="Times New Roman" panose="02020603050405020304" pitchFamily="18" charset="0"/>
                <a:cs typeface="Times New Roman" panose="02020603050405020304" pitchFamily="18" charset="0"/>
              </a:rPr>
              <a:t>f(n') 	= g(n') + h(n') </a:t>
            </a:r>
          </a:p>
          <a:p>
            <a:pPr>
              <a:lnSpc>
                <a:spcPct val="80000"/>
              </a:lnSpc>
              <a:buFont typeface="Wingdings" pitchFamily="2" charset="2"/>
              <a:buNone/>
            </a:pPr>
            <a:r>
              <a:rPr lang="en-US" sz="2000" dirty="0">
                <a:latin typeface="Times New Roman" panose="02020603050405020304" pitchFamily="18" charset="0"/>
                <a:cs typeface="Times New Roman" panose="02020603050405020304" pitchFamily="18" charset="0"/>
              </a:rPr>
              <a:t>      	= g(n) + c(</a:t>
            </a:r>
            <a:r>
              <a:rPr lang="en-US" sz="2000" dirty="0" err="1">
                <a:latin typeface="Times New Roman" panose="02020603050405020304" pitchFamily="18" charset="0"/>
                <a:cs typeface="Times New Roman" panose="02020603050405020304" pitchFamily="18" charset="0"/>
              </a:rPr>
              <a:t>n,a,n</a:t>
            </a:r>
            <a:r>
              <a:rPr lang="en-US" sz="2000" dirty="0">
                <a:latin typeface="Times New Roman" panose="02020603050405020304" pitchFamily="18" charset="0"/>
                <a:cs typeface="Times New Roman" panose="02020603050405020304" pitchFamily="18" charset="0"/>
              </a:rPr>
              <a:t>') + h(n') </a:t>
            </a:r>
          </a:p>
          <a:p>
            <a:pPr>
              <a:lnSpc>
                <a:spcPct val="80000"/>
              </a:lnSpc>
              <a:buFont typeface="Wingdings" pitchFamily="2" charset="2"/>
              <a:buNone/>
            </a:pPr>
            <a:r>
              <a:rPr lang="en-US" sz="2000" dirty="0">
                <a:latin typeface="Times New Roman" panose="02020603050405020304" pitchFamily="18" charset="0"/>
                <a:cs typeface="Times New Roman" panose="02020603050405020304" pitchFamily="18" charset="0"/>
              </a:rPr>
              <a:t>      	≥ g(n) + h(n) = f(n)</a:t>
            </a:r>
          </a:p>
          <a:p>
            <a:pPr>
              <a:lnSpc>
                <a:spcPct val="80000"/>
              </a:lnSpc>
              <a:buFont typeface="Wingdings" pitchFamily="2" charset="2"/>
              <a:buNone/>
            </a:pPr>
            <a:r>
              <a:rPr lang="en-US" sz="2000" dirty="0">
                <a:latin typeface="Times New Roman" panose="02020603050405020304" pitchFamily="18" charset="0"/>
                <a:cs typeface="Times New Roman" panose="02020603050405020304" pitchFamily="18" charset="0"/>
              </a:rPr>
              <a:t>f(n’)  	≥ f(n)</a:t>
            </a:r>
          </a:p>
          <a:p>
            <a:pPr>
              <a:lnSpc>
                <a:spcPct val="80000"/>
              </a:lnSpc>
            </a:pPr>
            <a:r>
              <a:rPr lang="en-US" sz="2000" dirty="0">
                <a:latin typeface="Times New Roman" panose="02020603050405020304" pitchFamily="18" charset="0"/>
                <a:cs typeface="Times New Roman" panose="02020603050405020304" pitchFamily="18" charset="0"/>
              </a:rPr>
              <a:t>i.e., </a:t>
            </a:r>
            <a:r>
              <a:rPr lang="en-US" sz="2000" i="1" dirty="0">
                <a:latin typeface="Times New Roman" panose="02020603050405020304" pitchFamily="18" charset="0"/>
                <a:cs typeface="Times New Roman" panose="02020603050405020304" pitchFamily="18" charset="0"/>
              </a:rPr>
              <a:t>f(n)</a:t>
            </a:r>
            <a:r>
              <a:rPr lang="en-US" sz="2000" dirty="0">
                <a:latin typeface="Times New Roman" panose="02020603050405020304" pitchFamily="18" charset="0"/>
                <a:cs typeface="Times New Roman" panose="02020603050405020304" pitchFamily="18" charset="0"/>
              </a:rPr>
              <a:t> is non-decreasing along any path.</a:t>
            </a:r>
          </a:p>
          <a:p>
            <a:pPr>
              <a:lnSpc>
                <a:spcPct val="80000"/>
              </a:lnSpc>
            </a:pPr>
            <a:endParaRPr lang="en-US" sz="2000" dirty="0">
              <a:latin typeface="Times New Roman" panose="02020603050405020304" pitchFamily="18" charset="0"/>
              <a:cs typeface="Times New Roman" panose="02020603050405020304" pitchFamily="18" charset="0"/>
            </a:endParaRPr>
          </a:p>
          <a:p>
            <a:pPr>
              <a:lnSpc>
                <a:spcPct val="80000"/>
              </a:lnSpc>
            </a:pPr>
            <a:r>
              <a:rPr lang="en-US" sz="2000" dirty="0">
                <a:solidFill>
                  <a:srgbClr val="FF0000"/>
                </a:solidFill>
                <a:latin typeface="Times New Roman" panose="02020603050405020304" pitchFamily="18" charset="0"/>
                <a:cs typeface="Times New Roman" panose="02020603050405020304" pitchFamily="18" charset="0"/>
              </a:rPr>
              <a:t>Theorem</a:t>
            </a:r>
            <a:r>
              <a:rPr lang="en-US" sz="2000" dirty="0">
                <a:latin typeface="Times New Roman" panose="02020603050405020304" pitchFamily="18" charset="0"/>
                <a:cs typeface="Times New Roman" panose="02020603050405020304" pitchFamily="18" charset="0"/>
              </a:rPr>
              <a:t>: </a:t>
            </a:r>
          </a:p>
          <a:p>
            <a:pPr>
              <a:lnSpc>
                <a:spcPct val="80000"/>
              </a:lnSpc>
              <a:buFont typeface="Wingdings" pitchFamily="2" charset="2"/>
              <a:buNone/>
            </a:pPr>
            <a:r>
              <a:rPr lang="en-US" sz="2000" dirty="0">
                <a:latin typeface="Times New Roman" panose="02020603050405020304" pitchFamily="18" charset="0"/>
                <a:cs typeface="Times New Roman" panose="02020603050405020304" pitchFamily="18" charset="0"/>
              </a:rPr>
              <a:t>     If </a:t>
            </a:r>
            <a:r>
              <a:rPr lang="en-US" sz="2000" i="1" dirty="0">
                <a:latin typeface="Times New Roman" panose="02020603050405020304" pitchFamily="18" charset="0"/>
                <a:cs typeface="Times New Roman" panose="02020603050405020304" pitchFamily="18" charset="0"/>
              </a:rPr>
              <a:t>h(n)</a:t>
            </a:r>
            <a:r>
              <a:rPr lang="en-US" sz="2000" dirty="0">
                <a:latin typeface="Times New Roman" panose="02020603050405020304" pitchFamily="18" charset="0"/>
                <a:cs typeface="Times New Roman" panose="02020603050405020304" pitchFamily="18" charset="0"/>
              </a:rPr>
              <a:t> is consistent, A</a:t>
            </a:r>
            <a:r>
              <a:rPr lang="en-US" sz="2000" i="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using GRAPH-SEARCH is optimal</a:t>
            </a:r>
          </a:p>
        </p:txBody>
      </p:sp>
      <p:pic>
        <p:nvPicPr>
          <p:cNvPr id="25604" name="Picture 4" descr="consistency"/>
          <p:cNvPicPr>
            <a:picLocks noChangeAspect="1" noChangeArrowheads="1"/>
          </p:cNvPicPr>
          <p:nvPr/>
        </p:nvPicPr>
        <p:blipFill>
          <a:blip r:embed="rId3"/>
          <a:srcRect/>
          <a:stretch>
            <a:fillRect/>
          </a:stretch>
        </p:blipFill>
        <p:spPr bwMode="auto">
          <a:xfrm>
            <a:off x="8801403" y="2498549"/>
            <a:ext cx="2783484" cy="2283773"/>
          </a:xfrm>
          <a:prstGeom prst="rect">
            <a:avLst/>
          </a:prstGeom>
          <a:noFill/>
        </p:spPr>
      </p:pic>
      <p:sp>
        <p:nvSpPr>
          <p:cNvPr id="25605" name="Text Box 5"/>
          <p:cNvSpPr txBox="1">
            <a:spLocks noChangeArrowheads="1"/>
          </p:cNvSpPr>
          <p:nvPr/>
        </p:nvSpPr>
        <p:spPr bwMode="auto">
          <a:xfrm>
            <a:off x="7220857" y="2257697"/>
            <a:ext cx="1630254" cy="646331"/>
          </a:xfrm>
          <a:prstGeom prst="rect">
            <a:avLst/>
          </a:prstGeom>
          <a:noFill/>
          <a:ln w="9525">
            <a:noFill/>
            <a:miter lim="800000"/>
            <a:headEnd/>
            <a:tailEnd/>
          </a:ln>
          <a:effectLst/>
        </p:spPr>
        <p:txBody>
          <a:bodyPr wrap="none">
            <a:spAutoFit/>
          </a:bodyPr>
          <a:lstStyle/>
          <a:p>
            <a:r>
              <a:rPr lang="en-US" b="1" dirty="0">
                <a:solidFill>
                  <a:srgbClr val="FF0000"/>
                </a:solidFill>
              </a:rPr>
              <a:t>It’s the triangle</a:t>
            </a:r>
          </a:p>
          <a:p>
            <a:r>
              <a:rPr lang="en-US" b="1" dirty="0">
                <a:solidFill>
                  <a:srgbClr val="FF0000"/>
                </a:solidFill>
              </a:rPr>
              <a:t>inequality !</a:t>
            </a:r>
          </a:p>
        </p:txBody>
      </p:sp>
      <p:sp>
        <p:nvSpPr>
          <p:cNvPr id="25606" name="Line 6"/>
          <p:cNvSpPr>
            <a:spLocks noChangeShapeType="1"/>
          </p:cNvSpPr>
          <p:nvPr/>
        </p:nvSpPr>
        <p:spPr bwMode="auto">
          <a:xfrm flipH="1">
            <a:off x="8371840" y="5455920"/>
            <a:ext cx="406400" cy="228600"/>
          </a:xfrm>
          <a:prstGeom prst="line">
            <a:avLst/>
          </a:prstGeom>
          <a:noFill/>
          <a:ln w="9525">
            <a:solidFill>
              <a:schemeClr val="tx1"/>
            </a:solidFill>
            <a:round/>
            <a:headEnd/>
            <a:tailEnd type="triangle" w="med" len="med"/>
          </a:ln>
          <a:effectLst/>
        </p:spPr>
        <p:txBody>
          <a:bodyPr/>
          <a:lstStyle/>
          <a:p>
            <a:endParaRPr lang="en-US"/>
          </a:p>
        </p:txBody>
      </p:sp>
      <p:sp>
        <p:nvSpPr>
          <p:cNvPr id="25607" name="Text Box 7"/>
          <p:cNvSpPr txBox="1">
            <a:spLocks noChangeArrowheads="1"/>
          </p:cNvSpPr>
          <p:nvPr/>
        </p:nvSpPr>
        <p:spPr bwMode="auto">
          <a:xfrm>
            <a:off x="8801403" y="4961709"/>
            <a:ext cx="2967223" cy="923330"/>
          </a:xfrm>
          <a:prstGeom prst="rect">
            <a:avLst/>
          </a:prstGeom>
          <a:noFill/>
          <a:ln w="9525">
            <a:noFill/>
            <a:miter lim="800000"/>
            <a:headEnd/>
            <a:tailEnd/>
          </a:ln>
          <a:effectLst/>
        </p:spPr>
        <p:txBody>
          <a:bodyPr wrap="none">
            <a:spAutoFit/>
          </a:bodyPr>
          <a:lstStyle/>
          <a:p>
            <a:r>
              <a:rPr lang="en-US" dirty="0">
                <a:solidFill>
                  <a:srgbClr val="FF0000"/>
                </a:solidFill>
              </a:rPr>
              <a:t>keeps all checked nodes</a:t>
            </a:r>
          </a:p>
          <a:p>
            <a:r>
              <a:rPr lang="en-US" dirty="0">
                <a:solidFill>
                  <a:srgbClr val="FF0000"/>
                </a:solidFill>
              </a:rPr>
              <a:t>in memory to avoid repeated </a:t>
            </a:r>
          </a:p>
          <a:p>
            <a:r>
              <a:rPr lang="en-US" dirty="0">
                <a:solidFill>
                  <a:srgbClr val="FF0000"/>
                </a:solidFill>
              </a:rPr>
              <a:t>                               states</a:t>
            </a:r>
          </a:p>
        </p:txBody>
      </p:sp>
      <p:sp>
        <p:nvSpPr>
          <p:cNvPr id="8"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3474720" y="340464"/>
            <a:ext cx="7408817" cy="1325563"/>
          </a:xfrm>
        </p:spPr>
        <p:txBody>
          <a:bodyPr/>
          <a:lstStyle/>
          <a:p>
            <a:r>
              <a:rPr lang="en-US" dirty="0">
                <a:latin typeface="Times New Roman" panose="02020603050405020304" pitchFamily="18" charset="0"/>
                <a:cs typeface="Times New Roman" panose="02020603050405020304" pitchFamily="18" charset="0"/>
              </a:rPr>
              <a:t>Optimality of A</a:t>
            </a:r>
            <a:r>
              <a:rPr lang="en-US" baseline="30000" dirty="0">
                <a:latin typeface="Times New Roman" panose="02020603050405020304" pitchFamily="18" charset="0"/>
                <a:cs typeface="Times New Roman" panose="02020603050405020304" pitchFamily="18" charset="0"/>
              </a:rPr>
              <a:t>*</a:t>
            </a:r>
          </a:p>
        </p:txBody>
      </p:sp>
      <p:sp>
        <p:nvSpPr>
          <p:cNvPr id="26627" name="Rectangle 3"/>
          <p:cNvSpPr>
            <a:spLocks noGrp="1" noChangeArrowheads="1"/>
          </p:cNvSpPr>
          <p:nvPr>
            <p:ph type="body" idx="1"/>
          </p:nvPr>
        </p:nvSpPr>
        <p:spPr>
          <a:xfrm>
            <a:off x="3474720" y="1825625"/>
            <a:ext cx="7879080" cy="4351338"/>
          </a:xfrm>
        </p:spPr>
        <p:txBody>
          <a:bodyPr/>
          <a:lstStyle/>
          <a:p>
            <a:r>
              <a:rPr lang="en-US" sz="2000" dirty="0">
                <a:latin typeface="Times New Roman" panose="02020603050405020304" pitchFamily="18" charset="0"/>
                <a:cs typeface="Times New Roman" panose="02020603050405020304" pitchFamily="18" charset="0"/>
              </a:rPr>
              <a:t>A</a:t>
            </a:r>
            <a:r>
              <a:rPr lang="en-US" sz="2000" baseline="30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expands nodes in order of increasing </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 value</a:t>
            </a:r>
          </a:p>
          <a:p>
            <a:r>
              <a:rPr lang="en-US" sz="2000" dirty="0">
                <a:latin typeface="Times New Roman" panose="02020603050405020304" pitchFamily="18" charset="0"/>
                <a:cs typeface="Times New Roman" panose="02020603050405020304" pitchFamily="18" charset="0"/>
              </a:rPr>
              <a:t>Gradually adds "</a:t>
            </a:r>
            <a:r>
              <a:rPr lang="en-US" sz="2000" i="1"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-contours" of nodes </a:t>
            </a:r>
          </a:p>
          <a:p>
            <a:r>
              <a:rPr lang="en-US" sz="2000" dirty="0">
                <a:latin typeface="Times New Roman" panose="02020603050405020304" pitchFamily="18" charset="0"/>
                <a:cs typeface="Times New Roman" panose="02020603050405020304" pitchFamily="18" charset="0"/>
              </a:rPr>
              <a:t>Contour </a:t>
            </a:r>
            <a:r>
              <a:rPr lang="en-US" sz="2000" i="1"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contains all nodes with </a:t>
            </a:r>
            <a:r>
              <a:rPr lang="en-US" sz="2000" i="1" dirty="0" err="1">
                <a:latin typeface="Times New Roman" panose="02020603050405020304" pitchFamily="18" charset="0"/>
                <a:cs typeface="Times New Roman" panose="02020603050405020304" pitchFamily="18" charset="0"/>
              </a:rPr>
              <a:t>f≤f</a:t>
            </a:r>
            <a:r>
              <a:rPr lang="en-US" sz="2000" i="1" baseline="-25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where </a:t>
            </a:r>
            <a:r>
              <a:rPr lang="en-US" sz="2000" i="1" dirty="0" err="1">
                <a:latin typeface="Times New Roman" panose="02020603050405020304" pitchFamily="18" charset="0"/>
                <a:cs typeface="Times New Roman" panose="02020603050405020304" pitchFamily="18" charset="0"/>
              </a:rPr>
              <a:t>f</a:t>
            </a:r>
            <a:r>
              <a:rPr lang="en-US" sz="2000" i="1" baseline="-25000" dirty="0" err="1">
                <a:latin typeface="Times New Roman" panose="02020603050405020304" pitchFamily="18" charset="0"/>
                <a:cs typeface="Times New Roman" panose="02020603050405020304" pitchFamily="18" charset="0"/>
              </a:rPr>
              <a:t>i</a:t>
            </a:r>
            <a:r>
              <a:rPr lang="en-US" sz="2000" i="1" dirty="0">
                <a:latin typeface="Times New Roman" panose="02020603050405020304" pitchFamily="18" charset="0"/>
                <a:cs typeface="Times New Roman" panose="02020603050405020304" pitchFamily="18" charset="0"/>
              </a:rPr>
              <a:t> &lt; f</a:t>
            </a:r>
            <a:r>
              <a:rPr lang="en-US" sz="2000" i="1" baseline="-25000" dirty="0">
                <a:latin typeface="Times New Roman" panose="02020603050405020304" pitchFamily="18" charset="0"/>
                <a:cs typeface="Times New Roman" panose="02020603050405020304" pitchFamily="18" charset="0"/>
              </a:rPr>
              <a:t>i+1</a:t>
            </a:r>
            <a:endParaRPr lang="en-US" sz="2000" dirty="0">
              <a:latin typeface="Times New Roman" panose="02020603050405020304" pitchFamily="18" charset="0"/>
              <a:cs typeface="Times New Roman" panose="02020603050405020304" pitchFamily="18" charset="0"/>
            </a:endParaRPr>
          </a:p>
        </p:txBody>
      </p:sp>
      <p:pic>
        <p:nvPicPr>
          <p:cNvPr id="26628" name="Picture 4" descr="f-circles"/>
          <p:cNvPicPr>
            <a:picLocks noChangeAspect="1" noChangeArrowheads="1"/>
          </p:cNvPicPr>
          <p:nvPr/>
        </p:nvPicPr>
        <p:blipFill>
          <a:blip r:embed="rId3"/>
          <a:srcRect/>
          <a:stretch>
            <a:fillRect/>
          </a:stretch>
        </p:blipFill>
        <p:spPr bwMode="auto">
          <a:xfrm>
            <a:off x="3551274" y="2948836"/>
            <a:ext cx="7958773" cy="3568700"/>
          </a:xfrm>
          <a:prstGeom prst="rect">
            <a:avLst/>
          </a:prstGeom>
          <a:noFill/>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540034" y="365126"/>
            <a:ext cx="7813765" cy="510086"/>
          </a:xfrm>
        </p:spPr>
        <p:txBody>
          <a:bodyPr>
            <a:normAutofit fontScale="90000"/>
          </a:bodyPr>
          <a:lstStyle/>
          <a:p>
            <a:r>
              <a:rPr lang="en-US" dirty="0">
                <a:latin typeface="Times New Roman" panose="02020603050405020304" pitchFamily="18" charset="0"/>
                <a:cs typeface="Times New Roman" panose="02020603050405020304" pitchFamily="18" charset="0"/>
              </a:rPr>
              <a:t>8 Puzzle Heuristics- Approach 1</a:t>
            </a:r>
          </a:p>
        </p:txBody>
      </p:sp>
      <p:sp>
        <p:nvSpPr>
          <p:cNvPr id="70659" name="Rectangle 3"/>
          <p:cNvSpPr>
            <a:spLocks noGrp="1" noChangeArrowheads="1"/>
          </p:cNvSpPr>
          <p:nvPr>
            <p:ph type="body" idx="1"/>
          </p:nvPr>
        </p:nvSpPr>
        <p:spPr>
          <a:xfrm>
            <a:off x="3317966" y="914400"/>
            <a:ext cx="5421085" cy="5656217"/>
          </a:xfrm>
        </p:spPr>
        <p:txBody>
          <a:bodyPr>
            <a:normAutofit fontScale="40000" lnSpcReduction="20000"/>
          </a:bodyPr>
          <a:lstStyle/>
          <a:p>
            <a:pPr algn="just">
              <a:buNone/>
            </a:pPr>
            <a:endParaRPr lang="en-US" sz="4200" dirty="0">
              <a:solidFill>
                <a:schemeClr val="accent2">
                  <a:lumMod val="75000"/>
                </a:schemeClr>
              </a:solidFill>
            </a:endParaRPr>
          </a:p>
          <a:p>
            <a:pPr algn="just">
              <a:buNone/>
            </a:pPr>
            <a:r>
              <a:rPr lang="en-US" sz="5100" dirty="0">
                <a:solidFill>
                  <a:schemeClr val="accent2">
                    <a:lumMod val="75000"/>
                  </a:schemeClr>
                </a:solidFill>
                <a:latin typeface="Times New Roman" panose="02020603050405020304" pitchFamily="18" charset="0"/>
                <a:cs typeface="Times New Roman" panose="02020603050405020304" pitchFamily="18" charset="0"/>
              </a:rPr>
              <a:t>Number of tiles in the </a:t>
            </a:r>
            <a:r>
              <a:rPr lang="en-US" sz="5100" i="1" dirty="0">
                <a:solidFill>
                  <a:schemeClr val="accent2">
                    <a:lumMod val="75000"/>
                  </a:schemeClr>
                </a:solidFill>
                <a:latin typeface="Times New Roman" panose="02020603050405020304" pitchFamily="18" charset="0"/>
                <a:cs typeface="Times New Roman" panose="02020603050405020304" pitchFamily="18" charset="0"/>
              </a:rPr>
              <a:t>Correct</a:t>
            </a:r>
            <a:r>
              <a:rPr lang="en-US" sz="5100" dirty="0">
                <a:solidFill>
                  <a:schemeClr val="accent2">
                    <a:lumMod val="75000"/>
                  </a:schemeClr>
                </a:solidFill>
                <a:latin typeface="Times New Roman" panose="02020603050405020304" pitchFamily="18" charset="0"/>
                <a:cs typeface="Times New Roman" panose="02020603050405020304" pitchFamily="18" charset="0"/>
              </a:rPr>
              <a:t> position.</a:t>
            </a:r>
          </a:p>
          <a:p>
            <a:pPr algn="just"/>
            <a:r>
              <a:rPr lang="en-US" sz="5100" dirty="0">
                <a:latin typeface="Times New Roman" panose="02020603050405020304" pitchFamily="18" charset="0"/>
                <a:cs typeface="Times New Roman" panose="02020603050405020304" pitchFamily="18" charset="0"/>
              </a:rPr>
              <a:t>The </a:t>
            </a:r>
            <a:r>
              <a:rPr lang="en-US" sz="5100" b="1" dirty="0">
                <a:latin typeface="Times New Roman" panose="02020603050405020304" pitchFamily="18" charset="0"/>
                <a:cs typeface="Times New Roman" panose="02020603050405020304" pitchFamily="18" charset="0"/>
              </a:rPr>
              <a:t>heuristic function of the game may be as follows: </a:t>
            </a:r>
            <a:r>
              <a:rPr lang="en-US" sz="5100" dirty="0">
                <a:latin typeface="Times New Roman" panose="02020603050405020304" pitchFamily="18" charset="0"/>
                <a:cs typeface="Times New Roman" panose="02020603050405020304" pitchFamily="18" charset="0"/>
              </a:rPr>
              <a:t>Count the number of tiles that are in place with respect to the goal state. Hence,</a:t>
            </a:r>
          </a:p>
          <a:p>
            <a:pPr algn="just">
              <a:buNone/>
            </a:pPr>
            <a:r>
              <a:rPr lang="en-US" sz="5100" i="1" dirty="0">
                <a:solidFill>
                  <a:srgbClr val="FF0000"/>
                </a:solidFill>
                <a:latin typeface="Times New Roman" panose="02020603050405020304" pitchFamily="18" charset="0"/>
                <a:cs typeface="Times New Roman" panose="02020603050405020304" pitchFamily="18" charset="0"/>
              </a:rPr>
              <a:t>   h(Initial State) = 4</a:t>
            </a:r>
          </a:p>
          <a:p>
            <a:pPr algn="just"/>
            <a:r>
              <a:rPr lang="en-US" sz="5100" dirty="0">
                <a:latin typeface="Times New Roman" panose="02020603050405020304" pitchFamily="18" charset="0"/>
                <a:cs typeface="Times New Roman" panose="02020603050405020304" pitchFamily="18" charset="0"/>
              </a:rPr>
              <a:t>As seen in the initial state, the number of tiles that are in the correct place with respect to the goal (Tiles 2, 3, 4 and 8 are in the same place as required in the goal state) state are four. Hence, the heuristic value for the initial state is 4 (Note, as a convention we do not consider the position of blank in the </a:t>
            </a:r>
            <a:r>
              <a:rPr lang="en-US" sz="5100" dirty="0" err="1">
                <a:latin typeface="Times New Roman" panose="02020603050405020304" pitchFamily="18" charset="0"/>
                <a:cs typeface="Times New Roman" panose="02020603050405020304" pitchFamily="18" charset="0"/>
              </a:rPr>
              <a:t>nongoal</a:t>
            </a:r>
            <a:r>
              <a:rPr lang="en-US" sz="5100" dirty="0">
                <a:latin typeface="Times New Roman" panose="02020603050405020304" pitchFamily="18" charset="0"/>
                <a:cs typeface="Times New Roman" panose="02020603050405020304" pitchFamily="18" charset="0"/>
              </a:rPr>
              <a:t> state).</a:t>
            </a:r>
          </a:p>
          <a:p>
            <a:pPr algn="just">
              <a:buNone/>
            </a:pPr>
            <a:r>
              <a:rPr lang="en-US" sz="5100" i="1" dirty="0">
                <a:solidFill>
                  <a:srgbClr val="FF0000"/>
                </a:solidFill>
                <a:latin typeface="Times New Roman" panose="02020603050405020304" pitchFamily="18" charset="0"/>
                <a:cs typeface="Times New Roman" panose="02020603050405020304" pitchFamily="18" charset="0"/>
              </a:rPr>
              <a:t> h(Goal State) = 8</a:t>
            </a:r>
          </a:p>
          <a:p>
            <a:pPr algn="just"/>
            <a:r>
              <a:rPr lang="en-US" sz="5100" dirty="0">
                <a:latin typeface="Times New Roman" panose="02020603050405020304" pitchFamily="18" charset="0"/>
                <a:cs typeface="Times New Roman" panose="02020603050405020304" pitchFamily="18" charset="0"/>
              </a:rPr>
              <a:t>Heuristic value for the goal state will always be eight as all the tiles are in correct place in the goal state.</a:t>
            </a:r>
            <a:endParaRPr lang="en-US" sz="5100" b="1" dirty="0">
              <a:latin typeface="Times New Roman" panose="02020603050405020304" pitchFamily="18" charset="0"/>
              <a:cs typeface="Times New Roman" panose="02020603050405020304" pitchFamily="18" charset="0"/>
            </a:endParaRPr>
          </a:p>
          <a:p>
            <a:pPr algn="just"/>
            <a:endParaRPr lang="en-US" dirty="0"/>
          </a:p>
        </p:txBody>
      </p:sp>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7" name="Picture 2"/>
          <p:cNvPicPr>
            <a:picLocks noChangeAspect="1" noChangeArrowheads="1"/>
          </p:cNvPicPr>
          <p:nvPr/>
        </p:nvPicPr>
        <p:blipFill>
          <a:blip r:embed="rId2"/>
          <a:srcRect/>
          <a:stretch>
            <a:fillRect/>
          </a:stretch>
        </p:blipFill>
        <p:spPr bwMode="auto">
          <a:xfrm>
            <a:off x="8836517" y="1223392"/>
            <a:ext cx="3226503" cy="2402309"/>
          </a:xfrm>
          <a:prstGeom prst="rect">
            <a:avLst/>
          </a:prstGeom>
          <a:noFill/>
          <a:ln w="9525">
            <a:noFill/>
            <a:miter lim="800000"/>
            <a:headEnd/>
            <a:tailEnd/>
          </a:ln>
          <a:effectLst/>
        </p:spPr>
      </p:pic>
      <p:sp>
        <p:nvSpPr>
          <p:cNvPr id="8" name="Footer Placeholder 7"/>
          <p:cNvSpPr>
            <a:spLocks noGrp="1"/>
          </p:cNvSpPr>
          <p:nvPr>
            <p:ph type="ftr" sz="quarter" idx="11"/>
          </p:nvPr>
        </p:nvSpPr>
        <p:spPr>
          <a:xfrm>
            <a:off x="4974265" y="6492874"/>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278777" y="217487"/>
            <a:ext cx="6050280" cy="1325563"/>
          </a:xfrm>
        </p:spPr>
        <p:txBody>
          <a:bodyPr/>
          <a:lstStyle/>
          <a:p>
            <a:r>
              <a:rPr lang="en-US" dirty="0">
                <a:latin typeface="Times New Roman" panose="02020603050405020304" pitchFamily="18" charset="0"/>
                <a:cs typeface="Times New Roman" panose="02020603050405020304" pitchFamily="18" charset="0"/>
              </a:rPr>
              <a:t>Properties of A*</a:t>
            </a:r>
          </a:p>
        </p:txBody>
      </p:sp>
      <p:sp>
        <p:nvSpPr>
          <p:cNvPr id="27651" name="Rectangle 3"/>
          <p:cNvSpPr>
            <a:spLocks noGrp="1" noChangeArrowheads="1"/>
          </p:cNvSpPr>
          <p:nvPr>
            <p:ph type="body" idx="1"/>
          </p:nvPr>
        </p:nvSpPr>
        <p:spPr>
          <a:xfrm>
            <a:off x="3278777" y="1828800"/>
            <a:ext cx="8913223" cy="4114800"/>
          </a:xfrm>
        </p:spPr>
        <p:txBody>
          <a:bodyPr>
            <a:normAutofit lnSpcReduction="10000"/>
          </a:bodyPr>
          <a:lstStyle/>
          <a:p>
            <a:r>
              <a:rPr lang="en-US" sz="2400" u="sng" dirty="0">
                <a:solidFill>
                  <a:srgbClr val="CC0099"/>
                </a:solidFill>
                <a:latin typeface="Times New Roman" panose="02020603050405020304" pitchFamily="18" charset="0"/>
                <a:cs typeface="Times New Roman" panose="02020603050405020304" pitchFamily="18" charset="0"/>
              </a:rPr>
              <a:t>Complete?</a:t>
            </a:r>
            <a:r>
              <a:rPr lang="en-US" sz="2400" dirty="0">
                <a:latin typeface="Times New Roman" panose="02020603050405020304" pitchFamily="18" charset="0"/>
                <a:cs typeface="Times New Roman" panose="02020603050405020304" pitchFamily="18" charset="0"/>
              </a:rPr>
              <a:t> Yes (unless there are infinitely many nodes with f </a:t>
            </a:r>
            <a:r>
              <a:rPr lang="en-US" sz="2400" i="1" dirty="0">
                <a:latin typeface="Times New Roman" panose="02020603050405020304" pitchFamily="18" charset="0"/>
                <a:cs typeface="Times New Roman" panose="02020603050405020304" pitchFamily="18" charset="0"/>
              </a:rPr>
              <a:t>≤ f(G) , </a:t>
            </a:r>
            <a:r>
              <a:rPr lang="en-US" sz="2400" dirty="0">
                <a:latin typeface="Times New Roman" panose="02020603050405020304" pitchFamily="18" charset="0"/>
                <a:cs typeface="Times New Roman" panose="02020603050405020304" pitchFamily="18" charset="0"/>
              </a:rPr>
              <a:t>i.e. path-cost &gt; </a:t>
            </a:r>
            <a:r>
              <a:rPr lang="el-GR" sz="2400" dirty="0">
                <a:latin typeface="Times New Roman" panose="02020603050405020304" pitchFamily="18" charset="0"/>
                <a:cs typeface="Times New Roman" panose="02020603050405020304" pitchFamily="18" charset="0"/>
              </a:rPr>
              <a:t>ε</a:t>
            </a:r>
            <a:r>
              <a:rPr lang="en-US" sz="2400" dirty="0">
                <a:latin typeface="Times New Roman" panose="02020603050405020304" pitchFamily="18" charset="0"/>
                <a:cs typeface="Times New Roman" panose="02020603050405020304" pitchFamily="18" charset="0"/>
              </a:rPr>
              <a:t>)</a:t>
            </a:r>
          </a:p>
          <a:p>
            <a:r>
              <a:rPr lang="en-US" sz="2400" u="sng" dirty="0">
                <a:solidFill>
                  <a:srgbClr val="CC0099"/>
                </a:solidFill>
                <a:latin typeface="Times New Roman" panose="02020603050405020304" pitchFamily="18" charset="0"/>
                <a:cs typeface="Times New Roman" panose="02020603050405020304" pitchFamily="18" charset="0"/>
              </a:rPr>
              <a:t>Time/Space? </a:t>
            </a:r>
            <a:r>
              <a:rPr lang="en-US" sz="2400" dirty="0">
                <a:latin typeface="Times New Roman" panose="02020603050405020304" pitchFamily="18" charset="0"/>
                <a:cs typeface="Times New Roman" panose="02020603050405020304" pitchFamily="18" charset="0"/>
              </a:rPr>
              <a:t>Exponential</a:t>
            </a:r>
          </a:p>
          <a:p>
            <a:pPr>
              <a:buFont typeface="Wingdings" pitchFamily="2" charset="2"/>
              <a:buNone/>
            </a:pPr>
            <a:r>
              <a:rPr lang="en-US" sz="2400" dirty="0">
                <a:latin typeface="Times New Roman" panose="02020603050405020304" pitchFamily="18" charset="0"/>
                <a:cs typeface="Times New Roman" panose="02020603050405020304" pitchFamily="18" charset="0"/>
              </a:rPr>
              <a:t>           except if:  </a:t>
            </a:r>
            <a:endParaRPr lang="en-US" sz="2400" u="sng" dirty="0">
              <a:solidFill>
                <a:srgbClr val="CC0099"/>
              </a:solidFill>
              <a:latin typeface="Times New Roman" panose="02020603050405020304" pitchFamily="18" charset="0"/>
              <a:cs typeface="Times New Roman" panose="02020603050405020304" pitchFamily="18" charset="0"/>
            </a:endParaRPr>
          </a:p>
          <a:p>
            <a:endParaRPr lang="en-US" sz="2400" u="sng" dirty="0">
              <a:solidFill>
                <a:srgbClr val="CC0099"/>
              </a:solidFill>
              <a:latin typeface="Times New Roman" panose="02020603050405020304" pitchFamily="18" charset="0"/>
              <a:cs typeface="Times New Roman" panose="02020603050405020304" pitchFamily="18" charset="0"/>
            </a:endParaRPr>
          </a:p>
          <a:p>
            <a:endParaRPr lang="en-US" sz="2400" u="sng" dirty="0">
              <a:solidFill>
                <a:srgbClr val="CC0099"/>
              </a:solidFill>
              <a:latin typeface="Times New Roman" panose="02020603050405020304" pitchFamily="18" charset="0"/>
              <a:cs typeface="Times New Roman" panose="02020603050405020304" pitchFamily="18" charset="0"/>
            </a:endParaRPr>
          </a:p>
          <a:p>
            <a:r>
              <a:rPr lang="en-US" sz="2400" u="sng" dirty="0">
                <a:solidFill>
                  <a:srgbClr val="CC0099"/>
                </a:solidFill>
                <a:latin typeface="Times New Roman" panose="02020603050405020304" pitchFamily="18" charset="0"/>
                <a:cs typeface="Times New Roman" panose="02020603050405020304" pitchFamily="18" charset="0"/>
              </a:rPr>
              <a:t>Optimal?</a:t>
            </a:r>
            <a:r>
              <a:rPr lang="en-US" sz="2400" dirty="0">
                <a:latin typeface="Times New Roman" panose="02020603050405020304" pitchFamily="18" charset="0"/>
                <a:cs typeface="Times New Roman" panose="02020603050405020304" pitchFamily="18" charset="0"/>
              </a:rPr>
              <a:t> Yes</a:t>
            </a:r>
          </a:p>
          <a:p>
            <a:pPr>
              <a:buNone/>
            </a:pPr>
            <a:endParaRPr lang="en-US" sz="2400" dirty="0">
              <a:latin typeface="Times New Roman" panose="02020603050405020304" pitchFamily="18" charset="0"/>
              <a:cs typeface="Times New Roman" panose="02020603050405020304" pitchFamily="18" charset="0"/>
            </a:endParaRPr>
          </a:p>
          <a:p>
            <a:r>
              <a:rPr lang="en-US" sz="2400" i="1" u="sng" dirty="0">
                <a:solidFill>
                  <a:srgbClr val="CC0099"/>
                </a:solidFill>
                <a:latin typeface="Times New Roman" panose="02020603050405020304" pitchFamily="18" charset="0"/>
                <a:cs typeface="Times New Roman" panose="02020603050405020304" pitchFamily="18" charset="0"/>
              </a:rPr>
              <a:t>Optimally Efficient</a:t>
            </a:r>
            <a:r>
              <a:rPr lang="en-US" sz="2400" dirty="0">
                <a:latin typeface="Times New Roman" panose="02020603050405020304" pitchFamily="18" charset="0"/>
                <a:cs typeface="Times New Roman" panose="02020603050405020304" pitchFamily="18" charset="0"/>
              </a:rPr>
              <a:t>: Yes (no algorithm with the</a:t>
            </a:r>
          </a:p>
          <a:p>
            <a:pPr>
              <a:buFont typeface="Wingdings" pitchFamily="2" charset="2"/>
              <a:buNone/>
            </a:pPr>
            <a:r>
              <a:rPr lang="en-US" sz="2400" dirty="0">
                <a:latin typeface="Times New Roman" panose="02020603050405020304" pitchFamily="18" charset="0"/>
                <a:cs typeface="Times New Roman" panose="02020603050405020304" pitchFamily="18" charset="0"/>
              </a:rPr>
              <a:t>   same heuristic is guaranteed to expand fewer nodes)</a:t>
            </a:r>
          </a:p>
        </p:txBody>
      </p:sp>
      <p:graphicFrame>
        <p:nvGraphicFramePr>
          <p:cNvPr id="27654" name="Object 6"/>
          <p:cNvGraphicFramePr>
            <a:graphicFrameLocks noChangeAspect="1"/>
          </p:cNvGraphicFramePr>
          <p:nvPr>
            <p:extLst>
              <p:ext uri="{D42A27DB-BD31-4B8C-83A1-F6EECF244321}">
                <p14:modId xmlns:p14="http://schemas.microsoft.com/office/powerpoint/2010/main" val="1482737023"/>
              </p:ext>
            </p:extLst>
          </p:nvPr>
        </p:nvGraphicFramePr>
        <p:xfrm>
          <a:off x="7399867" y="2767331"/>
          <a:ext cx="753533" cy="577534"/>
        </p:xfrm>
        <a:graphic>
          <a:graphicData uri="http://schemas.openxmlformats.org/presentationml/2006/ole">
            <mc:AlternateContent xmlns:mc="http://schemas.openxmlformats.org/markup-compatibility/2006">
              <mc:Choice xmlns:v="urn:schemas-microsoft-com:vml" Requires="v">
                <p:oleObj spid="_x0000_s1044" name="Equation" r:id="rId4" imgW="215640" imgH="203040" progId="">
                  <p:embed/>
                </p:oleObj>
              </mc:Choice>
              <mc:Fallback>
                <p:oleObj name="Equation" r:id="rId4" imgW="215640" imgH="20304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9867" y="2767331"/>
                        <a:ext cx="753533" cy="5775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6" name="Object 8"/>
          <p:cNvGraphicFramePr>
            <a:graphicFrameLocks noChangeAspect="1"/>
          </p:cNvGraphicFramePr>
          <p:nvPr>
            <p:extLst>
              <p:ext uri="{D42A27DB-BD31-4B8C-83A1-F6EECF244321}">
                <p14:modId xmlns:p14="http://schemas.microsoft.com/office/powerpoint/2010/main" val="3870549589"/>
              </p:ext>
            </p:extLst>
          </p:nvPr>
        </p:nvGraphicFramePr>
        <p:xfrm>
          <a:off x="6308221" y="3551240"/>
          <a:ext cx="5080000" cy="476250"/>
        </p:xfrm>
        <a:graphic>
          <a:graphicData uri="http://schemas.openxmlformats.org/presentationml/2006/ole">
            <mc:AlternateContent xmlns:mc="http://schemas.openxmlformats.org/markup-compatibility/2006">
              <mc:Choice xmlns:v="urn:schemas-microsoft-com:vml" Requires="v">
                <p:oleObj spid="_x0000_s1045" name="Equation" r:id="rId6" imgW="1930320" imgH="241200" progId="">
                  <p:embed/>
                </p:oleObj>
              </mc:Choice>
              <mc:Fallback>
                <p:oleObj name="Equation" r:id="rId6" imgW="1930320" imgH="241200" progId="">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8221" y="3551240"/>
                        <a:ext cx="508000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3280" y="442892"/>
            <a:ext cx="6350726" cy="274954"/>
          </a:xfrm>
        </p:spPr>
        <p:txBody>
          <a:bodyPr>
            <a:normAutofit fontScale="90000"/>
          </a:bodyPr>
          <a:lstStyle/>
          <a:p>
            <a:r>
              <a:rPr lang="en-IN" sz="3000" dirty="0">
                <a:latin typeface="Times New Roman" panose="02020603050405020304" pitchFamily="18" charset="0"/>
                <a:cs typeface="Times New Roman" panose="02020603050405020304" pitchFamily="18" charset="0"/>
              </a:rPr>
              <a:t>And-Or Graph</a:t>
            </a:r>
            <a:endParaRPr lang="en-US" sz="3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383280" y="992777"/>
            <a:ext cx="8621486" cy="3670663"/>
          </a:xfrm>
        </p:spPr>
        <p:txBody>
          <a:bodyPr>
            <a:normAutofit fontScale="85000" lnSpcReduction="20000"/>
          </a:bodyPr>
          <a:lstStyle/>
          <a:p>
            <a:pPr>
              <a:buNone/>
            </a:pPr>
            <a:endParaRPr lang="en-US" dirty="0">
              <a:latin typeface="Times New Roman" panose="02020603050405020304" pitchFamily="18" charset="0"/>
              <a:cs typeface="Times New Roman" panose="02020603050405020304" pitchFamily="18" charset="0"/>
            </a:endParaRPr>
          </a:p>
          <a:p>
            <a:r>
              <a:rPr lang="en-US" sz="3100" dirty="0">
                <a:latin typeface="Times New Roman" panose="02020603050405020304" pitchFamily="18" charset="0"/>
                <a:cs typeface="Times New Roman" panose="02020603050405020304" pitchFamily="18" charset="0"/>
              </a:rPr>
              <a:t>When a problem can be divided into a set of sub problems, where each sub problem can be solved separately and a combination of these will be a solution, AND-OR graphs or AND - OR trees are used for representing the solution. The decomposition of the problem or problem reduction generates AND arcs. One AND are may point to any number of successor nodes. All these must be solved so that the arc will rise to many arcs, indicating several possible solutions. Hence the graph is known as AND - OR instead of AND. Figure shows an AND - OR graph.</a:t>
            </a:r>
          </a:p>
          <a:p>
            <a:endParaRPr lang="en-US" dirty="0"/>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0242" name="Picture 2"/>
          <p:cNvPicPr>
            <a:picLocks noChangeAspect="1" noChangeArrowheads="1"/>
          </p:cNvPicPr>
          <p:nvPr/>
        </p:nvPicPr>
        <p:blipFill>
          <a:blip r:embed="rId2"/>
          <a:srcRect/>
          <a:stretch>
            <a:fillRect/>
          </a:stretch>
        </p:blipFill>
        <p:spPr bwMode="auto">
          <a:xfrm>
            <a:off x="5012735" y="4219233"/>
            <a:ext cx="5362575" cy="190512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20" y="198115"/>
            <a:ext cx="4953000" cy="431709"/>
          </a:xfrm>
        </p:spPr>
        <p:txBody>
          <a:bodyPr>
            <a:normAutofit fontScale="90000"/>
          </a:bodyPr>
          <a:lstStyle/>
          <a:p>
            <a:r>
              <a:rPr lang="en-US" i="1" dirty="0">
                <a:latin typeface="Times New Roman" panose="02020603050405020304" pitchFamily="18" charset="0"/>
                <a:cs typeface="Times New Roman" panose="02020603050405020304" pitchFamily="18" charset="0"/>
              </a:rPr>
              <a:t>AO* Algorithm</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3474720" y="629824"/>
            <a:ext cx="8717280" cy="6186309"/>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1. Let G consists only to the node representing the initial state call this node INTT. Compute </a:t>
            </a:r>
            <a:r>
              <a:rPr lang="en-US" b="1" i="1" dirty="0">
                <a:latin typeface="Times New Roman" panose="02020603050405020304" pitchFamily="18" charset="0"/>
                <a:cs typeface="Times New Roman" panose="02020603050405020304" pitchFamily="18" charset="0"/>
              </a:rPr>
              <a:t>h’ (INIT).</a:t>
            </a:r>
          </a:p>
          <a:p>
            <a:r>
              <a:rPr lang="en-US" b="1" dirty="0">
                <a:latin typeface="Times New Roman" panose="02020603050405020304" pitchFamily="18" charset="0"/>
                <a:cs typeface="Times New Roman" panose="02020603050405020304" pitchFamily="18" charset="0"/>
              </a:rPr>
              <a:t>2. Until INIT is </a:t>
            </a:r>
            <a:r>
              <a:rPr lang="en-US" b="1" dirty="0" err="1">
                <a:latin typeface="Times New Roman" panose="02020603050405020304" pitchFamily="18" charset="0"/>
                <a:cs typeface="Times New Roman" panose="02020603050405020304" pitchFamily="18" charset="0"/>
              </a:rPr>
              <a:t>labelled</a:t>
            </a:r>
            <a:r>
              <a:rPr lang="en-US" b="1" dirty="0">
                <a:latin typeface="Times New Roman" panose="02020603050405020304" pitchFamily="18" charset="0"/>
                <a:cs typeface="Times New Roman" panose="02020603050405020304" pitchFamily="18" charset="0"/>
              </a:rPr>
              <a:t> SOLVED or hi (INIT) becomes greater than FUTILITY, repeat the following </a:t>
            </a:r>
            <a:r>
              <a:rPr lang="en-US" dirty="0">
                <a:latin typeface="Times New Roman" panose="02020603050405020304" pitchFamily="18" charset="0"/>
                <a:cs typeface="Times New Roman" panose="02020603050405020304" pitchFamily="18" charset="0"/>
              </a:rPr>
              <a:t>procedure.</a:t>
            </a:r>
          </a:p>
          <a:p>
            <a:r>
              <a:rPr lang="en-US" b="1" dirty="0">
                <a:latin typeface="Times New Roman" panose="02020603050405020304" pitchFamily="18" charset="0"/>
                <a:cs typeface="Times New Roman" panose="02020603050405020304" pitchFamily="18" charset="0"/>
              </a:rPr>
              <a:t>(a) Trace the marked arcs from INIT and select an unbounded node </a:t>
            </a:r>
            <a:r>
              <a:rPr lang="en-US" b="1" dirty="0" err="1">
                <a:latin typeface="Times New Roman" panose="02020603050405020304" pitchFamily="18" charset="0"/>
                <a:cs typeface="Times New Roman" panose="02020603050405020304" pitchFamily="18" charset="0"/>
              </a:rPr>
              <a:t>NODE</a:t>
            </a:r>
            <a:r>
              <a:rPr lang="en-US" b="1" dirty="0">
                <a:latin typeface="Times New Roman" panose="02020603050405020304" pitchFamily="18" charset="0"/>
                <a:cs typeface="Times New Roman" panose="02020603050405020304" pitchFamily="18" charset="0"/>
              </a:rPr>
              <a:t>.</a:t>
            </a:r>
          </a:p>
          <a:p>
            <a:r>
              <a:rPr lang="en-US" b="1" dirty="0">
                <a:latin typeface="Times New Roman" panose="02020603050405020304" pitchFamily="18" charset="0"/>
                <a:cs typeface="Times New Roman" panose="02020603050405020304" pitchFamily="18" charset="0"/>
              </a:rPr>
              <a:t>(b) Generate the successors of NODE. if there are no successors then assign FUTILITY as </a:t>
            </a:r>
            <a:r>
              <a:rPr lang="en-US" b="1" i="1" dirty="0">
                <a:latin typeface="Times New Roman" panose="02020603050405020304" pitchFamily="18" charset="0"/>
                <a:cs typeface="Times New Roman" panose="02020603050405020304" pitchFamily="18" charset="0"/>
              </a:rPr>
              <a:t>h’</a:t>
            </a:r>
          </a:p>
          <a:p>
            <a:r>
              <a:rPr lang="en-US" dirty="0">
                <a:latin typeface="Times New Roman" panose="02020603050405020304" pitchFamily="18" charset="0"/>
                <a:cs typeface="Times New Roman" panose="02020603050405020304" pitchFamily="18" charset="0"/>
              </a:rPr>
              <a:t>(NODE). This means that NODE is not solvable. If there are successors then for each one called SUCCESSOR, that is not also an ancestor of NODE do the following:</a:t>
            </a:r>
          </a:p>
          <a:p>
            <a:r>
              <a:rPr lang="en-US" dirty="0">
                <a:latin typeface="Times New Roman" panose="02020603050405020304" pitchFamily="18" charset="0"/>
                <a:cs typeface="Times New Roman" panose="02020603050405020304" pitchFamily="18" charset="0"/>
              </a:rPr>
              <a:t>• Add SUCCESSOR to graph G.</a:t>
            </a:r>
          </a:p>
          <a:p>
            <a:r>
              <a:rPr lang="en-US" dirty="0">
                <a:latin typeface="Times New Roman" panose="02020603050405020304" pitchFamily="18" charset="0"/>
                <a:cs typeface="Times New Roman" panose="02020603050405020304" pitchFamily="18" charset="0"/>
              </a:rPr>
              <a:t>• If successor is not a terminal node, mark it solved and assign zero to its h’ value.</a:t>
            </a:r>
          </a:p>
          <a:p>
            <a:r>
              <a:rPr lang="en-US" dirty="0">
                <a:latin typeface="Times New Roman" panose="02020603050405020304" pitchFamily="18" charset="0"/>
                <a:cs typeface="Times New Roman" panose="02020603050405020304" pitchFamily="18" charset="0"/>
              </a:rPr>
              <a:t>• If successor is not a terminal node, compute it h’ value.</a:t>
            </a:r>
          </a:p>
          <a:p>
            <a:r>
              <a:rPr lang="en-US" b="1" dirty="0">
                <a:latin typeface="Times New Roman" panose="02020603050405020304" pitchFamily="18" charset="0"/>
                <a:cs typeface="Times New Roman" panose="02020603050405020304" pitchFamily="18" charset="0"/>
              </a:rPr>
              <a:t>(c) Propagate the newly discovered information up the graph by doing the following:</a:t>
            </a:r>
          </a:p>
          <a:p>
            <a:r>
              <a:rPr lang="en-US" dirty="0">
                <a:latin typeface="Times New Roman" panose="02020603050405020304" pitchFamily="18" charset="0"/>
                <a:cs typeface="Times New Roman" panose="02020603050405020304" pitchFamily="18" charset="0"/>
              </a:rPr>
              <a:t>– Let S be a set of nodes that have been marked SOLVED. </a:t>
            </a:r>
            <a:r>
              <a:rPr lang="en-US" dirty="0" err="1">
                <a:latin typeface="Times New Roman" panose="02020603050405020304" pitchFamily="18" charset="0"/>
                <a:cs typeface="Times New Roman" panose="02020603050405020304" pitchFamily="18" charset="0"/>
              </a:rPr>
              <a:t>Initialise</a:t>
            </a:r>
            <a:r>
              <a:rPr lang="en-US" dirty="0">
                <a:latin typeface="Times New Roman" panose="02020603050405020304" pitchFamily="18" charset="0"/>
                <a:cs typeface="Times New Roman" panose="02020603050405020304" pitchFamily="18" charset="0"/>
              </a:rPr>
              <a:t> S to NODE. Until S is empty repeat the following procedure;</a:t>
            </a:r>
          </a:p>
          <a:p>
            <a:r>
              <a:rPr lang="en-US" dirty="0">
                <a:latin typeface="Times New Roman" panose="02020603050405020304" pitchFamily="18" charset="0"/>
                <a:cs typeface="Times New Roman" panose="02020603050405020304" pitchFamily="18" charset="0"/>
              </a:rPr>
              <a:t>– Select a node from S call if CURRENT and remove it from S.</a:t>
            </a:r>
          </a:p>
          <a:p>
            <a:r>
              <a:rPr lang="en-US" dirty="0">
                <a:latin typeface="Times New Roman" panose="02020603050405020304" pitchFamily="18" charset="0"/>
                <a:cs typeface="Times New Roman" panose="02020603050405020304" pitchFamily="18" charset="0"/>
              </a:rPr>
              <a:t>– Compute </a:t>
            </a:r>
            <a:r>
              <a:rPr lang="en-US" i="1" dirty="0">
                <a:latin typeface="Times New Roman" panose="02020603050405020304" pitchFamily="18" charset="0"/>
                <a:cs typeface="Times New Roman" panose="02020603050405020304" pitchFamily="18" charset="0"/>
              </a:rPr>
              <a:t>h’ of each of the arcs emerging from CURRENT. Assign minimum h’ t CURRENT.</a:t>
            </a:r>
          </a:p>
          <a:p>
            <a:r>
              <a:rPr lang="en-US" dirty="0">
                <a:latin typeface="Times New Roman" panose="02020603050405020304" pitchFamily="18" charset="0"/>
                <a:cs typeface="Times New Roman" panose="02020603050405020304" pitchFamily="18" charset="0"/>
              </a:rPr>
              <a:t>– Mark the minimum cost path as the best out of CURRENT.</a:t>
            </a:r>
          </a:p>
          <a:p>
            <a:r>
              <a:rPr lang="en-US" dirty="0">
                <a:latin typeface="Times New Roman" panose="02020603050405020304" pitchFamily="18" charset="0"/>
                <a:cs typeface="Times New Roman" panose="02020603050405020304" pitchFamily="18" charset="0"/>
              </a:rPr>
              <a:t>-Mark CURRENT SOLVED if all of the nodes connected to it through the new marked are</a:t>
            </a:r>
          </a:p>
          <a:p>
            <a:r>
              <a:rPr lang="en-US" dirty="0">
                <a:latin typeface="Times New Roman" panose="02020603050405020304" pitchFamily="18" charset="0"/>
                <a:cs typeface="Times New Roman" panose="02020603050405020304" pitchFamily="18" charset="0"/>
              </a:rPr>
              <a:t>have been </a:t>
            </a:r>
            <a:r>
              <a:rPr lang="en-US" dirty="0" err="1">
                <a:latin typeface="Times New Roman" panose="02020603050405020304" pitchFamily="18" charset="0"/>
                <a:cs typeface="Times New Roman" panose="02020603050405020304" pitchFamily="18" charset="0"/>
              </a:rPr>
              <a:t>labelled</a:t>
            </a:r>
            <a:r>
              <a:rPr lang="en-US" dirty="0">
                <a:latin typeface="Times New Roman" panose="02020603050405020304" pitchFamily="18" charset="0"/>
                <a:cs typeface="Times New Roman" panose="02020603050405020304" pitchFamily="18" charset="0"/>
              </a:rPr>
              <a:t> SOLVED.</a:t>
            </a:r>
          </a:p>
          <a:p>
            <a:r>
              <a:rPr lang="en-US" dirty="0">
                <a:latin typeface="Times New Roman" panose="02020603050405020304" pitchFamily="18" charset="0"/>
                <a:cs typeface="Times New Roman" panose="02020603050405020304" pitchFamily="18" charset="0"/>
              </a:rPr>
              <a:t>- If CURRENT has been marked SOLVED or its </a:t>
            </a:r>
            <a:r>
              <a:rPr lang="en-US" i="1" dirty="0">
                <a:latin typeface="Times New Roman" panose="02020603050405020304" pitchFamily="18" charset="0"/>
                <a:cs typeface="Times New Roman" panose="02020603050405020304" pitchFamily="18" charset="0"/>
              </a:rPr>
              <a:t>h’ has just </a:t>
            </a:r>
            <a:r>
              <a:rPr lang="en-US" dirty="0">
                <a:latin typeface="Times New Roman" panose="02020603050405020304" pitchFamily="18" charset="0"/>
                <a:cs typeface="Times New Roman" panose="02020603050405020304" pitchFamily="18" charset="0"/>
              </a:rPr>
              <a:t>changed, its new status must be propagating backwards up the graph. Hence, all the ancestors of CURRENT are added to S.</a:t>
            </a: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a:xfrm>
            <a:off x="5644116" y="6479941"/>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0500" y="420111"/>
            <a:ext cx="5434149" cy="457835"/>
          </a:xfrm>
        </p:spPr>
        <p:txBody>
          <a:bodyPr>
            <a:normAutofit fontScale="90000"/>
          </a:bodyPr>
          <a:lstStyle/>
          <a:p>
            <a:r>
              <a:rPr lang="en-US" i="1" dirty="0">
                <a:latin typeface="Times New Roman" panose="02020603050405020304" pitchFamily="18" charset="0"/>
                <a:cs typeface="Times New Roman" panose="02020603050405020304" pitchFamily="18" charset="0"/>
              </a:rPr>
              <a:t>Example of AO*</a:t>
            </a:r>
            <a:endParaRPr lang="en-US" dirty="0">
              <a:latin typeface="Times New Roman" panose="02020603050405020304" pitchFamily="18" charset="0"/>
              <a:cs typeface="Times New Roman" panose="02020603050405020304" pitchFamily="18" charset="0"/>
            </a:endParaRPr>
          </a:p>
        </p:txBody>
      </p:sp>
      <p:pic>
        <p:nvPicPr>
          <p:cNvPr id="11266" name="Picture 2"/>
          <p:cNvPicPr>
            <a:picLocks noChangeAspect="1" noChangeArrowheads="1"/>
          </p:cNvPicPr>
          <p:nvPr/>
        </p:nvPicPr>
        <p:blipFill>
          <a:blip r:embed="rId2"/>
          <a:srcRect/>
          <a:stretch>
            <a:fillRect/>
          </a:stretch>
        </p:blipFill>
        <p:spPr bwMode="auto">
          <a:xfrm>
            <a:off x="3479074" y="966152"/>
            <a:ext cx="4924696" cy="2138555"/>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2769327" y="2872075"/>
            <a:ext cx="5943600" cy="3188484"/>
          </a:xfrm>
          <a:prstGeom prst="rect">
            <a:avLst/>
          </a:prstGeom>
          <a:noFill/>
          <a:ln w="9525">
            <a:noFill/>
            <a:miter lim="800000"/>
            <a:headEnd/>
            <a:tailEnd/>
          </a:ln>
          <a:effectLst/>
        </p:spPr>
      </p:pic>
      <p:sp>
        <p:nvSpPr>
          <p:cNvPr id="6" name="Rectangle 5"/>
          <p:cNvSpPr/>
          <p:nvPr/>
        </p:nvSpPr>
        <p:spPr>
          <a:xfrm>
            <a:off x="8712927" y="431075"/>
            <a:ext cx="3479073" cy="590931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Thus, we can see that to search an</a:t>
            </a:r>
          </a:p>
          <a:p>
            <a:r>
              <a:rPr lang="en-US" dirty="0">
                <a:latin typeface="Times New Roman" panose="02020603050405020304" pitchFamily="18" charset="0"/>
                <a:cs typeface="Times New Roman" panose="02020603050405020304" pitchFamily="18" charset="0"/>
              </a:rPr>
              <a:t>AND–OR graph, the following three things must be done.</a:t>
            </a:r>
          </a:p>
          <a:p>
            <a:r>
              <a:rPr lang="en-US" b="1" dirty="0">
                <a:latin typeface="Times New Roman" panose="02020603050405020304" pitchFamily="18" charset="0"/>
                <a:cs typeface="Times New Roman" panose="02020603050405020304" pitchFamily="18" charset="0"/>
              </a:rPr>
              <a:t>1. Traverse the graph starting at the initial node and following the current best path, and accumulate the </a:t>
            </a:r>
            <a:r>
              <a:rPr lang="en-US" dirty="0">
                <a:latin typeface="Times New Roman" panose="02020603050405020304" pitchFamily="18" charset="0"/>
                <a:cs typeface="Times New Roman" panose="02020603050405020304" pitchFamily="18" charset="0"/>
              </a:rPr>
              <a:t>set of nodes that are on the path and have not yet been expanded.</a:t>
            </a:r>
          </a:p>
          <a:p>
            <a:r>
              <a:rPr lang="en-US" b="1" dirty="0">
                <a:latin typeface="Times New Roman" panose="02020603050405020304" pitchFamily="18" charset="0"/>
                <a:cs typeface="Times New Roman" panose="02020603050405020304" pitchFamily="18" charset="0"/>
              </a:rPr>
              <a:t>2. Pick one of these unexpanded nodes and expand it. Add its successors to the graph and computer </a:t>
            </a:r>
            <a:r>
              <a:rPr lang="en-US" b="1" i="1" dirty="0">
                <a:latin typeface="Times New Roman" panose="02020603050405020304" pitchFamily="18" charset="0"/>
                <a:cs typeface="Times New Roman" panose="02020603050405020304" pitchFamily="18" charset="0"/>
              </a:rPr>
              <a:t>f ’ </a:t>
            </a:r>
            <a:r>
              <a:rPr lang="en-US" dirty="0">
                <a:latin typeface="Times New Roman" panose="02020603050405020304" pitchFamily="18" charset="0"/>
                <a:cs typeface="Times New Roman" panose="02020603050405020304" pitchFamily="18" charset="0"/>
              </a:rPr>
              <a:t>(cost of the remaining distance) for each of them.</a:t>
            </a:r>
          </a:p>
          <a:p>
            <a:r>
              <a:rPr lang="en-US" b="1" dirty="0">
                <a:latin typeface="Times New Roman" panose="02020603050405020304" pitchFamily="18" charset="0"/>
                <a:cs typeface="Times New Roman" panose="02020603050405020304" pitchFamily="18" charset="0"/>
              </a:rPr>
              <a:t>3. Change the </a:t>
            </a:r>
            <a:r>
              <a:rPr lang="en-US" b="1" i="1" dirty="0">
                <a:latin typeface="Times New Roman" panose="02020603050405020304" pitchFamily="18" charset="0"/>
                <a:cs typeface="Times New Roman" panose="02020603050405020304" pitchFamily="18" charset="0"/>
              </a:rPr>
              <a:t>f ’ estimate of the newly expanded node to reflect the new information produced by</a:t>
            </a:r>
          </a:p>
          <a:p>
            <a:r>
              <a:rPr lang="en-US" dirty="0">
                <a:latin typeface="Times New Roman" panose="02020603050405020304" pitchFamily="18" charset="0"/>
                <a:cs typeface="Times New Roman" panose="02020603050405020304" pitchFamily="18" charset="0"/>
              </a:rPr>
              <a:t>its successors. Propagate this change backward through the graph. Decide which of the current best path.</a:t>
            </a:r>
          </a:p>
        </p:txBody>
      </p:sp>
      <p:sp>
        <p:nvSpPr>
          <p:cNvPr id="7"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8" name="Footer Placeholder 7"/>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43" y="310116"/>
            <a:ext cx="7907382" cy="562722"/>
          </a:xfrm>
        </p:spPr>
        <p:txBody>
          <a:bodyPr>
            <a:noAutofit/>
          </a:bodyPr>
          <a:lstStyle/>
          <a:p>
            <a:r>
              <a:rPr lang="en-US" sz="3200" b="1" dirty="0">
                <a:latin typeface="Times New Roman" pitchFamily="18" charset="0"/>
                <a:ea typeface="Times New Roman" pitchFamily="18" charset="0"/>
                <a:cs typeface="Times New Roman" pitchFamily="18" charset="0"/>
              </a:rPr>
              <a:t>Difference between A* and AO* Algorithm</a:t>
            </a:r>
            <a:endParaRPr lang="en-US" sz="3200" dirty="0"/>
          </a:p>
        </p:txBody>
      </p:sp>
      <p:sp>
        <p:nvSpPr>
          <p:cNvPr id="12289" name="Rectangle 1"/>
          <p:cNvSpPr>
            <a:spLocks noChangeArrowheads="1"/>
          </p:cNvSpPr>
          <p:nvPr/>
        </p:nvSpPr>
        <p:spPr bwMode="auto">
          <a:xfrm>
            <a:off x="3396343" y="872838"/>
            <a:ext cx="8795657" cy="5483512"/>
          </a:xfrm>
          <a:prstGeom prst="rect">
            <a:avLst/>
          </a:prstGeom>
          <a:noFill/>
          <a:ln w="9525">
            <a:noFill/>
            <a:miter lim="800000"/>
            <a:headEnd/>
            <a:tailEnd/>
          </a:ln>
          <a:effectLst/>
        </p:spPr>
        <p:txBody>
          <a:bodyPr vert="horz" wrap="square" lIns="0" tIns="126960" rIns="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sz="2400" b="1" i="0" u="none" strike="noStrike" cap="none" normalizeH="0" baseline="0" dirty="0">
              <a:ln>
                <a:noFill/>
              </a:ln>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A</a:t>
            </a:r>
            <a:r>
              <a:rPr kumimoji="0" 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algorithm</a:t>
            </a: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a* is a computer algorithm which is used in </a:t>
            </a:r>
            <a:r>
              <a:rPr kumimoji="0" lang="en-US" sz="24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pathfinding</a:t>
            </a:r>
            <a:r>
              <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graph traversal. It is used in the process of plotting an efficiently directed path between a number of points called nodes.</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In a* algorithm you traverse the tree in depth and keep moving and adding up the total cost of reaching the cost from the current state to the goal state and add it to the cost of reaching the current state.</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400" b="1" dirty="0">
                <a:latin typeface="Times New Roman" panose="02020603050405020304" pitchFamily="18" charset="0"/>
                <a:ea typeface="Times New Roman" panose="02020603050405020304" pitchFamily="18" charset="0"/>
                <a:cs typeface="Times New Roman" panose="02020603050405020304" pitchFamily="18" charset="0"/>
              </a:rPr>
              <a:t>AO</a:t>
            </a:r>
            <a:r>
              <a:rPr kumimoji="0" lang="en-US" sz="24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algorithm</a:t>
            </a: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 In </a:t>
            </a:r>
            <a:r>
              <a:rPr kumimoji="0" lang="en-US" sz="2400" b="0" i="0" u="none" strike="noStrike" cap="none" normalizeH="0" baseline="0" dirty="0" err="1">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ao</a:t>
            </a:r>
            <a:r>
              <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algorithm you follow a similar procedure but there are constraints traversing specific paths.</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When you traverse those paths, cost of all the paths which originate from the preceding node are added till that level, where you find the goal state regardless of the fact whether they take you to the goal state or not.</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Content Placeholder 4"/>
          <p:cNvPicPr>
            <a:picLocks noGrp="1"/>
          </p:cNvPicPr>
          <p:nvPr>
            <p:ph idx="1"/>
          </p:nvPr>
        </p:nvPicPr>
        <p:blipFill>
          <a:blip r:embed="rId2"/>
          <a:srcRect/>
          <a:stretch>
            <a:fillRect/>
          </a:stretch>
        </p:blipFill>
        <p:spPr bwMode="auto">
          <a:xfrm>
            <a:off x="3394197" y="259466"/>
            <a:ext cx="8057068" cy="2797242"/>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394196" y="3056708"/>
            <a:ext cx="8182247" cy="3299642"/>
          </a:xfrm>
          <a:prstGeom prst="rect">
            <a:avLst/>
          </a:prstGeom>
          <a:noFill/>
          <a:ln w="9525">
            <a:noFill/>
            <a:miter lim="800000"/>
            <a:headEnd/>
            <a:tailEnd/>
          </a:ln>
        </p:spPr>
      </p:pic>
      <p:sp>
        <p:nvSpPr>
          <p:cNvPr id="7" name="Footer Placeholder 6"/>
          <p:cNvSpPr>
            <a:spLocks noGrp="1"/>
          </p:cNvSpPr>
          <p:nvPr>
            <p:ph type="ftr" sz="quarter" idx="11"/>
          </p:nvPr>
        </p:nvSpPr>
        <p:spPr>
          <a:xfrm>
            <a:off x="5112488"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43362" name="Picture 2"/>
          <p:cNvPicPr>
            <a:picLocks noGrp="1" noChangeAspect="1" noChangeArrowheads="1"/>
          </p:cNvPicPr>
          <p:nvPr>
            <p:ph idx="1"/>
          </p:nvPr>
        </p:nvPicPr>
        <p:blipFill>
          <a:blip r:embed="rId2"/>
          <a:srcRect/>
          <a:stretch>
            <a:fillRect/>
          </a:stretch>
        </p:blipFill>
        <p:spPr bwMode="auto">
          <a:xfrm>
            <a:off x="3668233" y="691725"/>
            <a:ext cx="7921255" cy="4752145"/>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44386" name="Picture 2"/>
          <p:cNvPicPr>
            <a:picLocks noGrp="1" noChangeAspect="1" noChangeArrowheads="1"/>
          </p:cNvPicPr>
          <p:nvPr>
            <p:ph idx="1"/>
          </p:nvPr>
        </p:nvPicPr>
        <p:blipFill>
          <a:blip r:embed="rId2"/>
          <a:srcRect/>
          <a:stretch>
            <a:fillRect/>
          </a:stretch>
        </p:blipFill>
        <p:spPr bwMode="auto">
          <a:xfrm>
            <a:off x="3561907" y="408579"/>
            <a:ext cx="7868092" cy="2209800"/>
          </a:xfrm>
          <a:prstGeom prst="rect">
            <a:avLst/>
          </a:prstGeom>
          <a:noFill/>
          <a:ln w="9525">
            <a:noFill/>
            <a:miter lim="800000"/>
            <a:headEnd/>
            <a:tailEnd/>
          </a:ln>
          <a:effectLst/>
        </p:spPr>
      </p:pic>
      <p:pic>
        <p:nvPicPr>
          <p:cNvPr id="144387" name="Picture 3"/>
          <p:cNvPicPr>
            <a:picLocks noChangeAspect="1" noChangeArrowheads="1"/>
          </p:cNvPicPr>
          <p:nvPr/>
        </p:nvPicPr>
        <p:blipFill>
          <a:blip r:embed="rId3"/>
          <a:srcRect/>
          <a:stretch>
            <a:fillRect/>
          </a:stretch>
        </p:blipFill>
        <p:spPr bwMode="auto">
          <a:xfrm>
            <a:off x="3561906" y="2942682"/>
            <a:ext cx="7868093" cy="2914650"/>
          </a:xfrm>
          <a:prstGeom prst="rect">
            <a:avLst/>
          </a:prstGeom>
          <a:noFill/>
          <a:ln w="9525">
            <a:noFill/>
            <a:miter lim="800000"/>
            <a:headEnd/>
            <a:tailEnd/>
          </a:ln>
          <a:effectLst/>
        </p:spPr>
      </p:pic>
      <p:sp>
        <p:nvSpPr>
          <p:cNvPr id="6" name="Footer Placeholder 5"/>
          <p:cNvSpPr>
            <a:spLocks noGrp="1"/>
          </p:cNvSpPr>
          <p:nvPr>
            <p:ph type="ftr" sz="quarter" idx="11"/>
          </p:nvPr>
        </p:nvSpPr>
        <p:spPr>
          <a:xfrm>
            <a:off x="5194004" y="6505938"/>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45410" name="Picture 2"/>
          <p:cNvPicPr>
            <a:picLocks noGrp="1" noChangeAspect="1" noChangeArrowheads="1"/>
          </p:cNvPicPr>
          <p:nvPr>
            <p:ph idx="1"/>
          </p:nvPr>
        </p:nvPicPr>
        <p:blipFill>
          <a:blip r:embed="rId2"/>
          <a:srcRect/>
          <a:stretch>
            <a:fillRect/>
          </a:stretch>
        </p:blipFill>
        <p:spPr bwMode="auto">
          <a:xfrm>
            <a:off x="3530009" y="209800"/>
            <a:ext cx="7902439" cy="2514600"/>
          </a:xfrm>
          <a:prstGeom prst="rect">
            <a:avLst/>
          </a:prstGeom>
          <a:noFill/>
          <a:ln w="9525">
            <a:noFill/>
            <a:miter lim="800000"/>
            <a:headEnd/>
            <a:tailEnd/>
          </a:ln>
          <a:effectLst/>
        </p:spPr>
      </p:pic>
      <p:pic>
        <p:nvPicPr>
          <p:cNvPr id="145411" name="Picture 3"/>
          <p:cNvPicPr>
            <a:picLocks noChangeAspect="1" noChangeArrowheads="1"/>
          </p:cNvPicPr>
          <p:nvPr/>
        </p:nvPicPr>
        <p:blipFill>
          <a:blip r:embed="rId3"/>
          <a:srcRect/>
          <a:stretch>
            <a:fillRect/>
          </a:stretch>
        </p:blipFill>
        <p:spPr bwMode="auto">
          <a:xfrm>
            <a:off x="3530009" y="2722789"/>
            <a:ext cx="8048847" cy="2571750"/>
          </a:xfrm>
          <a:prstGeom prst="rect">
            <a:avLst/>
          </a:prstGeom>
          <a:noFill/>
          <a:ln w="9525">
            <a:noFill/>
            <a:miter lim="800000"/>
            <a:headEnd/>
            <a:tailEnd/>
          </a:ln>
          <a:effectLst/>
        </p:spPr>
      </p:pic>
      <p:sp>
        <p:nvSpPr>
          <p:cNvPr id="6" name="Footer Placeholder 5"/>
          <p:cNvSpPr>
            <a:spLocks noGrp="1"/>
          </p:cNvSpPr>
          <p:nvPr>
            <p:ph type="ftr" sz="quarter" idx="11"/>
          </p:nvPr>
        </p:nvSpPr>
        <p:spPr>
          <a:xfrm>
            <a:off x="5497032"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146434" name="Picture 2"/>
          <p:cNvPicPr>
            <a:picLocks noChangeAspect="1" noChangeArrowheads="1"/>
          </p:cNvPicPr>
          <p:nvPr/>
        </p:nvPicPr>
        <p:blipFill>
          <a:blip r:embed="rId2"/>
          <a:srcRect/>
          <a:stretch>
            <a:fillRect/>
          </a:stretch>
        </p:blipFill>
        <p:spPr bwMode="auto">
          <a:xfrm>
            <a:off x="3444949" y="136525"/>
            <a:ext cx="8133906" cy="2962275"/>
          </a:xfrm>
          <a:prstGeom prst="rect">
            <a:avLst/>
          </a:prstGeom>
          <a:noFill/>
          <a:ln w="9525">
            <a:noFill/>
            <a:miter lim="800000"/>
            <a:headEnd/>
            <a:tailEnd/>
          </a:ln>
          <a:effectLst/>
        </p:spPr>
      </p:pic>
      <p:pic>
        <p:nvPicPr>
          <p:cNvPr id="146435" name="Picture 3"/>
          <p:cNvPicPr>
            <a:picLocks noChangeAspect="1" noChangeArrowheads="1"/>
          </p:cNvPicPr>
          <p:nvPr/>
        </p:nvPicPr>
        <p:blipFill>
          <a:blip r:embed="rId3"/>
          <a:srcRect/>
          <a:stretch>
            <a:fillRect/>
          </a:stretch>
        </p:blipFill>
        <p:spPr bwMode="auto">
          <a:xfrm>
            <a:off x="3444948" y="3617912"/>
            <a:ext cx="8133907" cy="2219325"/>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540034" y="365126"/>
            <a:ext cx="7813765" cy="510086"/>
          </a:xfrm>
        </p:spPr>
        <p:txBody>
          <a:bodyPr>
            <a:normAutofit fontScale="90000"/>
          </a:bodyPr>
          <a:lstStyle/>
          <a:p>
            <a:r>
              <a:rPr lang="en-US" dirty="0">
                <a:latin typeface="Times New Roman" panose="02020603050405020304" pitchFamily="18" charset="0"/>
                <a:cs typeface="Times New Roman" panose="02020603050405020304" pitchFamily="18" charset="0"/>
              </a:rPr>
              <a:t>8 Puzzle Heuristics- Approach 2</a:t>
            </a:r>
          </a:p>
        </p:txBody>
      </p:sp>
      <p:sp>
        <p:nvSpPr>
          <p:cNvPr id="70659" name="Rectangle 3"/>
          <p:cNvSpPr>
            <a:spLocks noGrp="1" noChangeArrowheads="1"/>
          </p:cNvSpPr>
          <p:nvPr>
            <p:ph type="body" idx="1"/>
          </p:nvPr>
        </p:nvSpPr>
        <p:spPr>
          <a:xfrm>
            <a:off x="3317966" y="914400"/>
            <a:ext cx="8035834" cy="2521131"/>
          </a:xfrm>
        </p:spPr>
        <p:txBody>
          <a:bodyPr>
            <a:normAutofit fontScale="62500" lnSpcReduction="20000"/>
          </a:bodyPr>
          <a:lstStyle/>
          <a:p>
            <a:r>
              <a:rPr lang="en-US" sz="3400" dirty="0">
                <a:solidFill>
                  <a:schemeClr val="accent2">
                    <a:lumMod val="75000"/>
                  </a:schemeClr>
                </a:solidFill>
                <a:latin typeface="Times New Roman" panose="02020603050405020304" pitchFamily="18" charset="0"/>
                <a:cs typeface="Times New Roman" panose="02020603050405020304" pitchFamily="18" charset="0"/>
              </a:rPr>
              <a:t>Number of tiles in the </a:t>
            </a:r>
            <a:r>
              <a:rPr lang="en-US" sz="3400" i="1" dirty="0">
                <a:solidFill>
                  <a:schemeClr val="accent2">
                    <a:lumMod val="75000"/>
                  </a:schemeClr>
                </a:solidFill>
                <a:latin typeface="Times New Roman" panose="02020603050405020304" pitchFamily="18" charset="0"/>
                <a:cs typeface="Times New Roman" panose="02020603050405020304" pitchFamily="18" charset="0"/>
              </a:rPr>
              <a:t>incorrect</a:t>
            </a:r>
            <a:r>
              <a:rPr lang="en-US" sz="3400" dirty="0">
                <a:solidFill>
                  <a:schemeClr val="accent2">
                    <a:lumMod val="75000"/>
                  </a:schemeClr>
                </a:solidFill>
                <a:latin typeface="Times New Roman" panose="02020603050405020304" pitchFamily="18" charset="0"/>
                <a:cs typeface="Times New Roman" panose="02020603050405020304" pitchFamily="18" charset="0"/>
              </a:rPr>
              <a:t> position.</a:t>
            </a:r>
          </a:p>
          <a:p>
            <a:pPr lvl="1"/>
            <a:r>
              <a:rPr lang="en-US" sz="3400" dirty="0">
                <a:latin typeface="Times New Roman" panose="02020603050405020304" pitchFamily="18" charset="0"/>
                <a:cs typeface="Times New Roman" panose="02020603050405020304" pitchFamily="18" charset="0"/>
              </a:rPr>
              <a:t>This can also be considered a lower bound on the number of moves from a solution!</a:t>
            </a:r>
          </a:p>
          <a:p>
            <a:pPr lvl="1"/>
            <a:r>
              <a:rPr lang="en-US" sz="3400" dirty="0">
                <a:latin typeface="Times New Roman" panose="02020603050405020304" pitchFamily="18" charset="0"/>
                <a:cs typeface="Times New Roman" panose="02020603050405020304" pitchFamily="18" charset="0"/>
              </a:rPr>
              <a:t>The “best” move is the one with the lowest number returned by the heuristic.</a:t>
            </a:r>
          </a:p>
          <a:p>
            <a:pPr lvl="1"/>
            <a:r>
              <a:rPr lang="en-US" sz="3400" dirty="0">
                <a:latin typeface="Times New Roman" panose="02020603050405020304" pitchFamily="18" charset="0"/>
                <a:cs typeface="Times New Roman" panose="02020603050405020304" pitchFamily="18" charset="0"/>
              </a:rPr>
              <a:t>Is this heuristic more than a heuristic (is it always correct?).</a:t>
            </a:r>
          </a:p>
          <a:p>
            <a:pPr lvl="2"/>
            <a:r>
              <a:rPr lang="en-US" sz="3400" dirty="0">
                <a:latin typeface="Times New Roman" panose="02020603050405020304" pitchFamily="18" charset="0"/>
                <a:cs typeface="Times New Roman" panose="02020603050405020304" pitchFamily="18" charset="0"/>
              </a:rPr>
              <a:t>Given any 2 states, does it always order them properly with respect to the minimum number of moves away from a solution?</a:t>
            </a:r>
          </a:p>
          <a:p>
            <a:endParaRPr lang="en-US" dirty="0"/>
          </a:p>
        </p:txBody>
      </p:sp>
      <p:pic>
        <p:nvPicPr>
          <p:cNvPr id="3074" name="Picture 2"/>
          <p:cNvPicPr>
            <a:picLocks noChangeAspect="1" noChangeArrowheads="1"/>
          </p:cNvPicPr>
          <p:nvPr/>
        </p:nvPicPr>
        <p:blipFill>
          <a:blip r:embed="rId2"/>
          <a:srcRect/>
          <a:stretch>
            <a:fillRect/>
          </a:stretch>
        </p:blipFill>
        <p:spPr bwMode="auto">
          <a:xfrm>
            <a:off x="3540034" y="3208202"/>
            <a:ext cx="3840480" cy="3148148"/>
          </a:xfrm>
          <a:prstGeom prst="rect">
            <a:avLst/>
          </a:prstGeom>
          <a:noFill/>
          <a:ln w="9525">
            <a:solidFill>
              <a:srgbClr val="00B0F0"/>
            </a:solidFill>
            <a:miter lim="800000"/>
            <a:headEnd/>
            <a:tailEnd/>
          </a:ln>
          <a:effectLst/>
        </p:spPr>
      </p:pic>
      <p:sp>
        <p:nvSpPr>
          <p:cNvPr id="6"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7" name="Picture 2"/>
          <p:cNvPicPr>
            <a:picLocks noChangeAspect="1" noChangeArrowheads="1"/>
          </p:cNvPicPr>
          <p:nvPr/>
        </p:nvPicPr>
        <p:blipFill>
          <a:blip r:embed="rId3"/>
          <a:srcRect/>
          <a:stretch>
            <a:fillRect/>
          </a:stretch>
        </p:blipFill>
        <p:spPr bwMode="auto">
          <a:xfrm>
            <a:off x="8099162" y="3169012"/>
            <a:ext cx="1723018" cy="3187338"/>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9822180" y="3169012"/>
            <a:ext cx="1357529" cy="3187338"/>
          </a:xfrm>
          <a:prstGeom prst="rect">
            <a:avLst/>
          </a:prstGeom>
          <a:noFill/>
          <a:ln w="9525">
            <a:noFill/>
            <a:miter lim="800000"/>
            <a:headEnd/>
            <a:tailEnd/>
          </a:ln>
          <a:effectLst/>
        </p:spPr>
      </p:pic>
      <p:sp>
        <p:nvSpPr>
          <p:cNvPr id="9" name="Footer Placeholder 8"/>
          <p:cNvSpPr>
            <a:spLocks noGrp="1"/>
          </p:cNvSpPr>
          <p:nvPr>
            <p:ph type="ftr" sz="quarter" idx="11"/>
          </p:nvPr>
        </p:nvSpPr>
        <p:spPr>
          <a:xfrm>
            <a:off x="4942368" y="6492874"/>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555646" y="185520"/>
            <a:ext cx="8150801" cy="2568102"/>
          </a:xfrm>
          <a:prstGeom prst="rect">
            <a:avLst/>
          </a:prstGeom>
          <a:noFill/>
          <a:ln w="9525">
            <a:noFill/>
            <a:miter lim="800000"/>
            <a:headEnd/>
            <a:tailEnd/>
          </a:ln>
        </p:spPr>
      </p:pic>
      <p:pic>
        <p:nvPicPr>
          <p:cNvPr id="6" name="Content Placeholder 5"/>
          <p:cNvPicPr>
            <a:picLocks noGrp="1"/>
          </p:cNvPicPr>
          <p:nvPr>
            <p:ph idx="1"/>
          </p:nvPr>
        </p:nvPicPr>
        <p:blipFill>
          <a:blip r:embed="rId3"/>
          <a:srcRect/>
          <a:stretch>
            <a:fillRect/>
          </a:stretch>
        </p:blipFill>
        <p:spPr bwMode="auto">
          <a:xfrm>
            <a:off x="3555646" y="2915745"/>
            <a:ext cx="8267700" cy="3278482"/>
          </a:xfrm>
          <a:prstGeom prst="rect">
            <a:avLst/>
          </a:prstGeom>
          <a:noFill/>
          <a:ln w="9525">
            <a:noFill/>
            <a:miter lim="800000"/>
            <a:headEnd/>
            <a:tailEnd/>
          </a:ln>
        </p:spPr>
      </p:pic>
      <p:sp>
        <p:nvSpPr>
          <p:cNvPr id="7" name="Footer Placeholder 6"/>
          <p:cNvSpPr>
            <a:spLocks noGrp="1"/>
          </p:cNvSpPr>
          <p:nvPr>
            <p:ph type="ftr" sz="quarter" idx="11"/>
          </p:nvPr>
        </p:nvSpPr>
        <p:spPr>
          <a:xfrm>
            <a:off x="5123121" y="6492875"/>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508745" y="249396"/>
            <a:ext cx="8070112" cy="3017522"/>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34316" y="3591083"/>
            <a:ext cx="8250865" cy="2483305"/>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561907" y="221915"/>
            <a:ext cx="8070112" cy="2474575"/>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561908" y="2860335"/>
            <a:ext cx="8070111" cy="3332170"/>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455581" y="231639"/>
            <a:ext cx="8123275" cy="2263367"/>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55581" y="2651884"/>
            <a:ext cx="8123276" cy="3422222"/>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490719" y="136525"/>
            <a:ext cx="8293395" cy="281859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90719" y="2955115"/>
            <a:ext cx="8293395" cy="3493372"/>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a:t>
            </a:r>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530009" y="415735"/>
            <a:ext cx="8059480" cy="5208887"/>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827417" y="365126"/>
            <a:ext cx="7526383" cy="588464"/>
          </a:xfrm>
        </p:spPr>
        <p:txBody>
          <a:bodyPr>
            <a:normAutofit fontScale="90000"/>
          </a:bodyPr>
          <a:lstStyle/>
          <a:p>
            <a:r>
              <a:rPr lang="en-US" sz="3200" dirty="0">
                <a:latin typeface="Times New Roman" panose="02020603050405020304" pitchFamily="18" charset="0"/>
                <a:cs typeface="Times New Roman" panose="02020603050405020304" pitchFamily="18" charset="0"/>
              </a:rPr>
              <a:t>Memory Bounded Heuristic Search: Recursive BFS</a:t>
            </a:r>
          </a:p>
        </p:txBody>
      </p:sp>
      <p:sp>
        <p:nvSpPr>
          <p:cNvPr id="98308" name="Rectangle 4"/>
          <p:cNvSpPr>
            <a:spLocks noGrp="1" noChangeArrowheads="1"/>
          </p:cNvSpPr>
          <p:nvPr>
            <p:ph type="body" idx="1"/>
          </p:nvPr>
        </p:nvSpPr>
        <p:spPr>
          <a:xfrm>
            <a:off x="4088674" y="2017713"/>
            <a:ext cx="7851443" cy="4114800"/>
          </a:xfrm>
        </p:spPr>
        <p:txBody>
          <a:bodyPr/>
          <a:lstStyle/>
          <a:p>
            <a:r>
              <a:rPr lang="en-US" dirty="0">
                <a:latin typeface="Times New Roman" panose="02020603050405020304" pitchFamily="18" charset="0"/>
                <a:cs typeface="Times New Roman" panose="02020603050405020304" pitchFamily="18" charset="0"/>
              </a:rPr>
              <a:t>How can we solve the memory problem for A* search?</a:t>
            </a:r>
          </a:p>
          <a:p>
            <a:r>
              <a:rPr lang="en-US" dirty="0">
                <a:latin typeface="Times New Roman" panose="02020603050405020304" pitchFamily="18" charset="0"/>
                <a:cs typeface="Times New Roman" panose="02020603050405020304" pitchFamily="18" charset="0"/>
              </a:rPr>
              <a:t>Idea: Try something like depth first search, but let’s not forget everything about the branches we have partially explored.</a:t>
            </a:r>
          </a:p>
          <a:p>
            <a:r>
              <a:rPr lang="en-US" dirty="0">
                <a:latin typeface="Times New Roman" panose="02020603050405020304" pitchFamily="18" charset="0"/>
                <a:cs typeface="Times New Roman" panose="02020603050405020304" pitchFamily="18" charset="0"/>
              </a:rPr>
              <a:t>We remember the best f-value we have found so far in the branch we are deleting. </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3422469" y="152400"/>
            <a:ext cx="6968248" cy="776288"/>
          </a:xfrm>
        </p:spPr>
        <p:txBody>
          <a:bodyPr/>
          <a:lstStyle/>
          <a:p>
            <a:r>
              <a:rPr lang="en-US" dirty="0"/>
              <a:t>RBFS: </a:t>
            </a:r>
          </a:p>
        </p:txBody>
      </p:sp>
      <p:pic>
        <p:nvPicPr>
          <p:cNvPr id="102404" name="Picture 4" descr="RBFS"/>
          <p:cNvPicPr>
            <a:picLocks noChangeAspect="1" noChangeArrowheads="1"/>
          </p:cNvPicPr>
          <p:nvPr/>
        </p:nvPicPr>
        <p:blipFill>
          <a:blip r:embed="rId3"/>
          <a:srcRect t="14444" b="8888"/>
          <a:stretch>
            <a:fillRect/>
          </a:stretch>
        </p:blipFill>
        <p:spPr bwMode="auto">
          <a:xfrm>
            <a:off x="5845124" y="293188"/>
            <a:ext cx="6091645" cy="6271623"/>
          </a:xfrm>
          <a:prstGeom prst="rect">
            <a:avLst/>
          </a:prstGeom>
          <a:noFill/>
        </p:spPr>
      </p:pic>
      <p:sp>
        <p:nvSpPr>
          <p:cNvPr id="102405" name="Text Box 5"/>
          <p:cNvSpPr txBox="1">
            <a:spLocks noChangeArrowheads="1"/>
          </p:cNvSpPr>
          <p:nvPr/>
        </p:nvSpPr>
        <p:spPr bwMode="auto">
          <a:xfrm>
            <a:off x="3252652" y="2440578"/>
            <a:ext cx="2560320" cy="3970318"/>
          </a:xfrm>
          <a:prstGeom prst="rect">
            <a:avLst/>
          </a:prstGeom>
          <a:noFill/>
          <a:ln w="9525">
            <a:noFill/>
            <a:miter lim="800000"/>
            <a:headEnd/>
            <a:tailEnd/>
          </a:ln>
          <a:effectLst/>
        </p:spPr>
        <p:txBody>
          <a:bodyPr wrap="square">
            <a:spAutoFit/>
          </a:bodyPr>
          <a:lstStyle/>
          <a:p>
            <a:r>
              <a:rPr lang="en-US" dirty="0">
                <a:latin typeface="Times New Roman" panose="02020603050405020304" pitchFamily="18" charset="0"/>
                <a:cs typeface="Times New Roman" panose="02020603050405020304" pitchFamily="18" charset="0"/>
              </a:rPr>
              <a:t>RBFS changes its mind </a:t>
            </a:r>
          </a:p>
          <a:p>
            <a:r>
              <a:rPr lang="en-US" dirty="0">
                <a:latin typeface="Times New Roman" panose="02020603050405020304" pitchFamily="18" charset="0"/>
                <a:cs typeface="Times New Roman" panose="02020603050405020304" pitchFamily="18" charset="0"/>
              </a:rPr>
              <a:t>very often in practice.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This is because the </a:t>
            </a:r>
          </a:p>
          <a:p>
            <a:r>
              <a:rPr lang="en-US" dirty="0">
                <a:latin typeface="Times New Roman" panose="02020603050405020304" pitchFamily="18" charset="0"/>
                <a:cs typeface="Times New Roman" panose="02020603050405020304" pitchFamily="18" charset="0"/>
              </a:rPr>
              <a:t>f=</a:t>
            </a:r>
            <a:r>
              <a:rPr lang="en-US" dirty="0" err="1">
                <a:latin typeface="Times New Roman" panose="02020603050405020304" pitchFamily="18" charset="0"/>
                <a:cs typeface="Times New Roman" panose="02020603050405020304" pitchFamily="18" charset="0"/>
              </a:rPr>
              <a:t>g+h</a:t>
            </a:r>
            <a:r>
              <a:rPr lang="en-US" dirty="0">
                <a:latin typeface="Times New Roman" panose="02020603050405020304" pitchFamily="18" charset="0"/>
                <a:cs typeface="Times New Roman" panose="02020603050405020304" pitchFamily="18" charset="0"/>
              </a:rPr>
              <a:t> become more </a:t>
            </a:r>
          </a:p>
          <a:p>
            <a:r>
              <a:rPr lang="en-US" dirty="0">
                <a:latin typeface="Times New Roman" panose="02020603050405020304" pitchFamily="18" charset="0"/>
                <a:cs typeface="Times New Roman" panose="02020603050405020304" pitchFamily="18" charset="0"/>
              </a:rPr>
              <a:t>accurate (less optimistic)</a:t>
            </a:r>
          </a:p>
          <a:p>
            <a:r>
              <a:rPr lang="en-US" dirty="0">
                <a:latin typeface="Times New Roman" panose="02020603050405020304" pitchFamily="18" charset="0"/>
                <a:cs typeface="Times New Roman" panose="02020603050405020304" pitchFamily="18" charset="0"/>
              </a:rPr>
              <a:t>as we approach the goal.</a:t>
            </a:r>
          </a:p>
          <a:p>
            <a:r>
              <a:rPr lang="en-US" dirty="0">
                <a:latin typeface="Times New Roman" panose="02020603050405020304" pitchFamily="18" charset="0"/>
                <a:cs typeface="Times New Roman" panose="02020603050405020304" pitchFamily="18" charset="0"/>
              </a:rPr>
              <a:t>Hence, higher level nodes</a:t>
            </a:r>
          </a:p>
          <a:p>
            <a:r>
              <a:rPr lang="en-US" dirty="0">
                <a:latin typeface="Times New Roman" panose="02020603050405020304" pitchFamily="18" charset="0"/>
                <a:cs typeface="Times New Roman" panose="02020603050405020304" pitchFamily="18" charset="0"/>
              </a:rPr>
              <a:t>have smaller f-values and</a:t>
            </a:r>
          </a:p>
          <a:p>
            <a:r>
              <a:rPr lang="en-US" dirty="0">
                <a:latin typeface="Times New Roman" panose="02020603050405020304" pitchFamily="18" charset="0"/>
                <a:cs typeface="Times New Roman" panose="02020603050405020304" pitchFamily="18" charset="0"/>
              </a:rPr>
              <a:t>will be explored first.</a:t>
            </a:r>
          </a:p>
          <a:p>
            <a:endParaRPr lang="en-US" dirty="0">
              <a:latin typeface="Times New Roman" panose="02020603050405020304" pitchFamily="18" charset="0"/>
              <a:cs typeface="Times New Roman" panose="02020603050405020304" pitchFamily="18" charset="0"/>
            </a:endParaRPr>
          </a:p>
          <a:p>
            <a:r>
              <a:rPr lang="en-US" dirty="0">
                <a:solidFill>
                  <a:schemeClr val="folHlink"/>
                </a:solidFill>
                <a:latin typeface="Times New Roman" panose="02020603050405020304" pitchFamily="18" charset="0"/>
                <a:cs typeface="Times New Roman" panose="02020603050405020304" pitchFamily="18" charset="0"/>
              </a:rPr>
              <a:t>Problem: We should keep </a:t>
            </a:r>
          </a:p>
          <a:p>
            <a:r>
              <a:rPr lang="en-US" dirty="0">
                <a:solidFill>
                  <a:schemeClr val="folHlink"/>
                </a:solidFill>
                <a:latin typeface="Times New Roman" panose="02020603050405020304" pitchFamily="18" charset="0"/>
                <a:cs typeface="Times New Roman" panose="02020603050405020304" pitchFamily="18" charset="0"/>
              </a:rPr>
              <a:t>in memory whatever we can.</a:t>
            </a:r>
          </a:p>
        </p:txBody>
      </p:sp>
      <p:sp>
        <p:nvSpPr>
          <p:cNvPr id="102406" name="Line 6"/>
          <p:cNvSpPr>
            <a:spLocks noChangeShapeType="1"/>
          </p:cNvSpPr>
          <p:nvPr/>
        </p:nvSpPr>
        <p:spPr bwMode="auto">
          <a:xfrm flipV="1">
            <a:off x="6178731" y="757646"/>
            <a:ext cx="1763485" cy="130628"/>
          </a:xfrm>
          <a:prstGeom prst="line">
            <a:avLst/>
          </a:prstGeom>
          <a:noFill/>
          <a:ln w="9525">
            <a:solidFill>
              <a:srgbClr val="FF0000"/>
            </a:solidFill>
            <a:round/>
            <a:headEnd/>
            <a:tailEnd type="triangle" w="med" len="med"/>
          </a:ln>
          <a:effectLst/>
        </p:spPr>
        <p:txBody>
          <a:bodyPr/>
          <a:lstStyle/>
          <a:p>
            <a:endParaRPr lang="en-US"/>
          </a:p>
        </p:txBody>
      </p:sp>
      <p:sp>
        <p:nvSpPr>
          <p:cNvPr id="102407" name="Line 7"/>
          <p:cNvSpPr>
            <a:spLocks noChangeShapeType="1"/>
          </p:cNvSpPr>
          <p:nvPr/>
        </p:nvSpPr>
        <p:spPr bwMode="auto">
          <a:xfrm flipV="1">
            <a:off x="5930536" y="1143000"/>
            <a:ext cx="1689463" cy="45720"/>
          </a:xfrm>
          <a:prstGeom prst="line">
            <a:avLst/>
          </a:prstGeom>
          <a:noFill/>
          <a:ln w="9525">
            <a:solidFill>
              <a:srgbClr val="FF0000"/>
            </a:solidFill>
            <a:round/>
            <a:headEnd/>
            <a:tailEnd type="triangle" w="med" len="med"/>
          </a:ln>
          <a:effectLst/>
        </p:spPr>
        <p:txBody>
          <a:bodyPr/>
          <a:lstStyle/>
          <a:p>
            <a:endParaRPr lang="en-US"/>
          </a:p>
        </p:txBody>
      </p:sp>
      <p:sp>
        <p:nvSpPr>
          <p:cNvPr id="102408" name="Text Box 8"/>
          <p:cNvSpPr txBox="1">
            <a:spLocks noChangeArrowheads="1"/>
          </p:cNvSpPr>
          <p:nvPr/>
        </p:nvSpPr>
        <p:spPr bwMode="auto">
          <a:xfrm>
            <a:off x="3749646" y="888274"/>
            <a:ext cx="2350708" cy="1200329"/>
          </a:xfrm>
          <a:prstGeom prst="rect">
            <a:avLst/>
          </a:prstGeom>
          <a:noFill/>
          <a:ln w="9525">
            <a:noFill/>
            <a:miter lim="800000"/>
            <a:headEnd/>
            <a:tailEnd/>
          </a:ln>
          <a:effectLst/>
        </p:spPr>
        <p:txBody>
          <a:bodyPr wrap="none">
            <a:spAutoFit/>
          </a:bodyPr>
          <a:lstStyle/>
          <a:p>
            <a:r>
              <a:rPr lang="en-US" dirty="0">
                <a:solidFill>
                  <a:srgbClr val="FF0000"/>
                </a:solidFill>
                <a:latin typeface="Times New Roman" panose="02020603050405020304" pitchFamily="18" charset="0"/>
                <a:cs typeface="Times New Roman" panose="02020603050405020304" pitchFamily="18" charset="0"/>
              </a:rPr>
              <a:t>best alternative</a:t>
            </a:r>
          </a:p>
          <a:p>
            <a:r>
              <a:rPr lang="en-US" dirty="0">
                <a:solidFill>
                  <a:srgbClr val="FF0000"/>
                </a:solidFill>
                <a:latin typeface="Times New Roman" panose="02020603050405020304" pitchFamily="18" charset="0"/>
                <a:cs typeface="Times New Roman" panose="02020603050405020304" pitchFamily="18" charset="0"/>
              </a:rPr>
              <a:t>over fringe nodes,</a:t>
            </a:r>
          </a:p>
          <a:p>
            <a:r>
              <a:rPr lang="en-US" dirty="0">
                <a:solidFill>
                  <a:srgbClr val="FF0000"/>
                </a:solidFill>
                <a:latin typeface="Times New Roman" panose="02020603050405020304" pitchFamily="18" charset="0"/>
                <a:cs typeface="Times New Roman" panose="02020603050405020304" pitchFamily="18" charset="0"/>
              </a:rPr>
              <a:t>which are not children:</a:t>
            </a:r>
          </a:p>
          <a:p>
            <a:r>
              <a:rPr lang="en-US" i="1" dirty="0">
                <a:solidFill>
                  <a:srgbClr val="FF0000"/>
                </a:solidFill>
                <a:latin typeface="Times New Roman" panose="02020603050405020304" pitchFamily="18" charset="0"/>
                <a:cs typeface="Times New Roman" panose="02020603050405020304" pitchFamily="18" charset="0"/>
              </a:rPr>
              <a:t>do I want to back up?</a:t>
            </a:r>
          </a:p>
        </p:txBody>
      </p:sp>
      <p:sp>
        <p:nvSpPr>
          <p:cNvPr id="8"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9" name="Footer Placeholder 8"/>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3696788" y="365125"/>
            <a:ext cx="7657011" cy="1325563"/>
          </a:xfrm>
        </p:spPr>
        <p:txBody>
          <a:bodyPr/>
          <a:lstStyle/>
          <a:p>
            <a:r>
              <a:rPr lang="en-US" dirty="0">
                <a:latin typeface="Times New Roman" panose="02020603050405020304" pitchFamily="18" charset="0"/>
                <a:cs typeface="Times New Roman" panose="02020603050405020304" pitchFamily="18" charset="0"/>
              </a:rPr>
              <a:t>Simple Memory Bounded A*</a:t>
            </a:r>
          </a:p>
        </p:txBody>
      </p:sp>
      <p:sp>
        <p:nvSpPr>
          <p:cNvPr id="103428" name="Rectangle 4"/>
          <p:cNvSpPr>
            <a:spLocks noGrp="1" noChangeArrowheads="1"/>
          </p:cNvSpPr>
          <p:nvPr>
            <p:ph type="body" idx="1"/>
          </p:nvPr>
        </p:nvSpPr>
        <p:spPr>
          <a:xfrm>
            <a:off x="3696789" y="2017713"/>
            <a:ext cx="8243328" cy="4114800"/>
          </a:xfrm>
        </p:spPr>
        <p:txBody>
          <a:bodyPr/>
          <a:lstStyle/>
          <a:p>
            <a:r>
              <a:rPr lang="en-US" dirty="0">
                <a:latin typeface="Times New Roman" panose="02020603050405020304" pitchFamily="18" charset="0"/>
                <a:cs typeface="Times New Roman" panose="02020603050405020304" pitchFamily="18" charset="0"/>
              </a:rPr>
              <a:t>This is like A*, but when memory is full we delete the worst node (largest f-value).</a:t>
            </a:r>
          </a:p>
          <a:p>
            <a:r>
              <a:rPr lang="en-US" dirty="0">
                <a:latin typeface="Times New Roman" panose="02020603050405020304" pitchFamily="18" charset="0"/>
                <a:cs typeface="Times New Roman" panose="02020603050405020304" pitchFamily="18" charset="0"/>
              </a:rPr>
              <a:t>Like RBFS, we remember the best descendent in the branch we delete.</a:t>
            </a:r>
          </a:p>
          <a:p>
            <a:r>
              <a:rPr lang="en-US" dirty="0">
                <a:latin typeface="Times New Roman" panose="02020603050405020304" pitchFamily="18" charset="0"/>
                <a:cs typeface="Times New Roman" panose="02020603050405020304" pitchFamily="18" charset="0"/>
              </a:rPr>
              <a:t>If there is a tie (equal f-values) we first delete the oldest nodes first.</a:t>
            </a:r>
          </a:p>
          <a:p>
            <a:r>
              <a:rPr lang="en-US" dirty="0">
                <a:latin typeface="Times New Roman" panose="02020603050405020304" pitchFamily="18" charset="0"/>
                <a:cs typeface="Times New Roman" panose="02020603050405020304" pitchFamily="18" charset="0"/>
              </a:rPr>
              <a:t>simple-MBA* finds the optimal </a:t>
            </a:r>
            <a:r>
              <a:rPr lang="en-US" i="1" dirty="0">
                <a:latin typeface="Times New Roman" panose="02020603050405020304" pitchFamily="18" charset="0"/>
                <a:cs typeface="Times New Roman" panose="02020603050405020304" pitchFamily="18" charset="0"/>
              </a:rPr>
              <a:t>reachable</a:t>
            </a:r>
            <a:r>
              <a:rPr lang="en-US" dirty="0">
                <a:latin typeface="Times New Roman" panose="02020603050405020304" pitchFamily="18" charset="0"/>
                <a:cs typeface="Times New Roman" panose="02020603050405020304" pitchFamily="18" charset="0"/>
              </a:rPr>
              <a:t> solution given the memory constraint.</a:t>
            </a:r>
          </a:p>
          <a:p>
            <a:r>
              <a:rPr lang="en-US" dirty="0">
                <a:latin typeface="Times New Roman" panose="02020603050405020304" pitchFamily="18" charset="0"/>
                <a:cs typeface="Times New Roman" panose="02020603050405020304" pitchFamily="18" charset="0"/>
              </a:rPr>
              <a:t>Time can still be exponential. </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000" b="1" dirty="0">
                <a:solidFill>
                  <a:schemeClr val="accent1"/>
                </a:solidFill>
                <a:latin typeface="Times New Roman" panose="02020603050405020304" pitchFamily="18" charset="0"/>
                <a:ea typeface="Gill Sans"/>
                <a:cs typeface="Times New Roman" panose="02020603050405020304" pitchFamily="18" charset="0"/>
                <a:sym typeface="Gill Sans"/>
              </a:rPr>
              <a:t>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8776" y="365125"/>
            <a:ext cx="8075023" cy="1325563"/>
          </a:xfrm>
        </p:spPr>
        <p:txBody>
          <a:bodyPr>
            <a:normAutofit fontScale="90000"/>
          </a:bodyPr>
          <a:lstStyle/>
          <a:p>
            <a:r>
              <a:rPr lang="en-US" dirty="0"/>
              <a:t> </a:t>
            </a:r>
            <a:r>
              <a:rPr lang="en-IN" sz="3600" dirty="0">
                <a:latin typeface="Times New Roman" panose="02020603050405020304" pitchFamily="18" charset="0"/>
                <a:cs typeface="Times New Roman" panose="02020603050405020304" pitchFamily="18" charset="0"/>
              </a:rPr>
              <a:t>Perform SMA* (memory: 3 nodes) on the following figure.</a:t>
            </a:r>
            <a:br>
              <a:rPr lang="en-US" dirty="0"/>
            </a:br>
            <a:endParaRPr lang="en-US" dirty="0"/>
          </a:p>
        </p:txBody>
      </p:sp>
      <p:sp>
        <p:nvSpPr>
          <p:cNvPr id="4"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000" b="1" dirty="0">
                <a:solidFill>
                  <a:schemeClr val="accent1"/>
                </a:solidFill>
                <a:latin typeface="Times New Roman" panose="02020603050405020304" pitchFamily="18" charset="0"/>
                <a:ea typeface="Gill Sans"/>
                <a:cs typeface="Times New Roman" panose="02020603050405020304" pitchFamily="18" charset="0"/>
                <a:sym typeface="Gill Sans"/>
              </a:rPr>
              <a:t>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Content Placeholder 4"/>
          <p:cNvPicPr>
            <a:picLocks noGrp="1"/>
          </p:cNvPicPr>
          <p:nvPr>
            <p:ph idx="1"/>
          </p:nvPr>
        </p:nvPicPr>
        <p:blipFill>
          <a:blip r:embed="rId2"/>
          <a:srcRect/>
          <a:stretch>
            <a:fillRect/>
          </a:stretch>
        </p:blipFill>
        <p:spPr bwMode="auto">
          <a:xfrm>
            <a:off x="3567628" y="1418247"/>
            <a:ext cx="8287674" cy="4351338"/>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5531" y="169183"/>
            <a:ext cx="8088086" cy="536211"/>
          </a:xfrm>
        </p:spPr>
        <p:txBody>
          <a:bodyPr>
            <a:normAutofit fontScale="90000"/>
          </a:bodyPr>
          <a:lstStyle/>
          <a:p>
            <a:r>
              <a:rPr lang="en-US" i="1" dirty="0">
                <a:latin typeface="Times New Roman" panose="02020603050405020304" pitchFamily="18" charset="0"/>
                <a:cs typeface="Times New Roman" panose="02020603050405020304" pitchFamily="18" charset="0"/>
              </a:rPr>
              <a:t>Heuristic for Tic-</a:t>
            </a:r>
            <a:r>
              <a:rPr lang="en-US" i="1" dirty="0" err="1">
                <a:latin typeface="Times New Roman" panose="02020603050405020304" pitchFamily="18" charset="0"/>
                <a:cs typeface="Times New Roman" panose="02020603050405020304" pitchFamily="18" charset="0"/>
              </a:rPr>
              <a:t>Tac</a:t>
            </a:r>
            <a:r>
              <a:rPr lang="en-US" i="1" dirty="0">
                <a:latin typeface="Times New Roman" panose="02020603050405020304" pitchFamily="18" charset="0"/>
                <a:cs typeface="Times New Roman" panose="02020603050405020304" pitchFamily="18" charset="0"/>
              </a:rPr>
              <a:t>-Toe Problem</a:t>
            </a:r>
            <a:endParaRPr lang="en-US" dirty="0">
              <a:latin typeface="Times New Roman" panose="02020603050405020304" pitchFamily="18" charset="0"/>
              <a:cs typeface="Times New Roman" panose="02020603050405020304" pitchFamily="18" charset="0"/>
            </a:endParaRPr>
          </a:p>
        </p:txBody>
      </p:sp>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b="1" dirty="0">
                <a:solidFill>
                  <a:schemeClr val="accent1">
                    <a:lumMod val="60000"/>
                    <a:lumOff val="40000"/>
                  </a:schemeClr>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2050" name="Picture 2"/>
          <p:cNvPicPr>
            <a:picLocks noGrp="1" noChangeAspect="1" noChangeArrowheads="1"/>
          </p:cNvPicPr>
          <p:nvPr>
            <p:ph idx="1"/>
          </p:nvPr>
        </p:nvPicPr>
        <p:blipFill>
          <a:blip r:embed="rId2"/>
          <a:srcRect/>
          <a:stretch>
            <a:fillRect/>
          </a:stretch>
        </p:blipFill>
        <p:spPr bwMode="auto">
          <a:xfrm>
            <a:off x="3575831" y="712877"/>
            <a:ext cx="8088085" cy="5643473"/>
          </a:xfrm>
          <a:prstGeom prst="rect">
            <a:avLst/>
          </a:prstGeom>
          <a:noFill/>
          <a:ln w="9525">
            <a:noFill/>
            <a:miter lim="800000"/>
            <a:headEnd/>
            <a:tailEnd/>
          </a:ln>
          <a:effectLst/>
        </p:spPr>
      </p:pic>
      <p:sp>
        <p:nvSpPr>
          <p:cNvPr id="6" name="Footer Placeholder 5"/>
          <p:cNvSpPr>
            <a:spLocks noGrp="1"/>
          </p:cNvSpPr>
          <p:nvPr>
            <p:ph type="ftr" sz="quarter" idx="11"/>
          </p:nvPr>
        </p:nvSpPr>
        <p:spPr>
          <a:xfrm>
            <a:off x="5422173" y="6506254"/>
            <a:ext cx="4114800" cy="365125"/>
          </a:xfrm>
        </p:spPr>
        <p:txBody>
          <a:bodyPr/>
          <a:lstStyle/>
          <a:p>
            <a:r>
              <a:rPr lang="en-US" dirty="0"/>
              <a:t>Copyright © 2019 by Wiley India Pvt. Ltd., 4436/7, Ansari Road, </a:t>
            </a:r>
            <a:r>
              <a:rPr lang="en-US" dirty="0" err="1"/>
              <a:t>Daryaganj</a:t>
            </a:r>
            <a:r>
              <a:rPr lang="en-US" dirty="0"/>
              <a:t>, New Delhi-110002</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13063"/>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000" b="1" dirty="0">
                <a:solidFill>
                  <a:schemeClr val="accent1"/>
                </a:solidFill>
                <a:latin typeface="Times New Roman" panose="02020603050405020304" pitchFamily="18" charset="0"/>
                <a:ea typeface="Gill Sans"/>
                <a:cs typeface="Times New Roman" panose="02020603050405020304" pitchFamily="18" charset="0"/>
                <a:sym typeface="Gill Sans"/>
              </a:rPr>
              <a:t>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476847" y="235132"/>
            <a:ext cx="8335925" cy="2481942"/>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76847" y="2717074"/>
            <a:ext cx="8335925" cy="3416300"/>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000" b="1" dirty="0">
                <a:solidFill>
                  <a:schemeClr val="accent1"/>
                </a:solidFill>
                <a:latin typeface="Times New Roman" panose="02020603050405020304" pitchFamily="18" charset="0"/>
                <a:ea typeface="Gill Sans"/>
                <a:cs typeface="Times New Roman" panose="02020603050405020304" pitchFamily="18" charset="0"/>
                <a:sym typeface="Gill Sans"/>
              </a:rPr>
              <a:t>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476847" y="0"/>
            <a:ext cx="8537944" cy="313690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76847" y="3069769"/>
            <a:ext cx="8537944" cy="3148149"/>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000" b="1" dirty="0">
                <a:solidFill>
                  <a:schemeClr val="accent1"/>
                </a:solidFill>
                <a:latin typeface="Times New Roman" panose="02020603050405020304" pitchFamily="18" charset="0"/>
                <a:ea typeface="Gill Sans"/>
                <a:cs typeface="Times New Roman" panose="02020603050405020304" pitchFamily="18" charset="0"/>
                <a:sym typeface="Gill Sans"/>
              </a:rPr>
              <a:t>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487479" y="179251"/>
            <a:ext cx="8282763" cy="3112589"/>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87479" y="3409406"/>
            <a:ext cx="8282763" cy="3107162"/>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a:t>
            </a:r>
            <a:r>
              <a:rPr lang="en-US" sz="2000" b="1" dirty="0">
                <a:solidFill>
                  <a:schemeClr val="accent1"/>
                </a:solidFill>
                <a:latin typeface="Times New Roman" panose="02020603050405020304" pitchFamily="18" charset="0"/>
                <a:ea typeface="Gill Sans"/>
                <a:cs typeface="Times New Roman" panose="02020603050405020304" pitchFamily="18" charset="0"/>
                <a:sym typeface="Gill Sans"/>
              </a:rPr>
              <a:t>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391786" y="209005"/>
            <a:ext cx="8484781" cy="2837543"/>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391785" y="3255191"/>
            <a:ext cx="8484781" cy="3101159"/>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pPr lvl="0"/>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5.6.3 Simplified Memory Bounded A* (SMA*)</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pic>
        <p:nvPicPr>
          <p:cNvPr id="5" name="Picture 4"/>
          <p:cNvPicPr/>
          <p:nvPr/>
        </p:nvPicPr>
        <p:blipFill>
          <a:blip r:embed="rId2"/>
          <a:srcRect/>
          <a:stretch>
            <a:fillRect/>
          </a:stretch>
        </p:blipFill>
        <p:spPr bwMode="auto">
          <a:xfrm>
            <a:off x="3413051" y="213502"/>
            <a:ext cx="8283105" cy="3161938"/>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3413051" y="3358424"/>
            <a:ext cx="8283105" cy="3363051"/>
          </a:xfrm>
          <a:prstGeom prst="rect">
            <a:avLst/>
          </a:prstGeom>
          <a:noFill/>
          <a:ln w="9525">
            <a:noFill/>
            <a:miter lim="800000"/>
            <a:headEnd/>
            <a:tailEnd/>
          </a:ln>
        </p:spPr>
      </p:pic>
      <p:sp>
        <p:nvSpPr>
          <p:cNvPr id="7" name="Footer Placeholder 6"/>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3561907" y="698593"/>
            <a:ext cx="7432157" cy="4500728"/>
          </a:xfrm>
          <a:prstGeom prst="rect">
            <a:avLst/>
          </a:prstGeom>
          <a:noFill/>
          <a:ln w="9525">
            <a:noFill/>
            <a:miter lim="800000"/>
            <a:headEnd/>
            <a:tailEnd/>
          </a:ln>
        </p:spPr>
      </p:pic>
      <p:sp>
        <p:nvSpPr>
          <p:cNvPr id="5"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6" name="Footer Placeholder 5"/>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605348" y="365125"/>
            <a:ext cx="7748451" cy="1325563"/>
          </a:xfrm>
        </p:spPr>
        <p:txBody>
          <a:bodyPr/>
          <a:lstStyle/>
          <a:p>
            <a:r>
              <a:rPr lang="en-US" dirty="0">
                <a:latin typeface="Times New Roman" panose="02020603050405020304" pitchFamily="18" charset="0"/>
                <a:cs typeface="Times New Roman" panose="02020603050405020304" pitchFamily="18" charset="0"/>
              </a:rPr>
              <a:t>Annealing</a:t>
            </a:r>
          </a:p>
        </p:txBody>
      </p:sp>
      <p:sp>
        <p:nvSpPr>
          <p:cNvPr id="12291" name="Rectangle 3"/>
          <p:cNvSpPr>
            <a:spLocks noGrp="1" noChangeArrowheads="1"/>
          </p:cNvSpPr>
          <p:nvPr>
            <p:ph type="body" idx="1"/>
          </p:nvPr>
        </p:nvSpPr>
        <p:spPr>
          <a:xfrm>
            <a:off x="3540034" y="1825625"/>
            <a:ext cx="7813766" cy="4351338"/>
          </a:xfrm>
        </p:spPr>
        <p:txBody>
          <a:bodyPr/>
          <a:lstStyle/>
          <a:p>
            <a:pPr>
              <a:lnSpc>
                <a:spcPct val="80000"/>
              </a:lnSpc>
            </a:pPr>
            <a:r>
              <a:rPr lang="en-US" sz="2800" dirty="0">
                <a:latin typeface="Times New Roman" panose="02020603050405020304" pitchFamily="18" charset="0"/>
                <a:cs typeface="Times New Roman" panose="02020603050405020304" pitchFamily="18" charset="0"/>
              </a:rPr>
              <a:t>Annealing is a thermal process for obtaining low energy states of a solid in a heat bath.</a:t>
            </a:r>
          </a:p>
          <a:p>
            <a:pPr>
              <a:lnSpc>
                <a:spcPct val="80000"/>
              </a:lnSpc>
            </a:pPr>
            <a:r>
              <a:rPr lang="en-US" sz="2800" dirty="0">
                <a:latin typeface="Times New Roman" panose="02020603050405020304" pitchFamily="18" charset="0"/>
                <a:cs typeface="Times New Roman" panose="02020603050405020304" pitchFamily="18" charset="0"/>
              </a:rPr>
              <a:t>The process contains two steps:</a:t>
            </a:r>
          </a:p>
          <a:p>
            <a:pPr lvl="1">
              <a:lnSpc>
                <a:spcPct val="80000"/>
              </a:lnSpc>
            </a:pPr>
            <a:r>
              <a:rPr lang="en-US" sz="2400" dirty="0">
                <a:latin typeface="Times New Roman" panose="02020603050405020304" pitchFamily="18" charset="0"/>
                <a:cs typeface="Times New Roman" panose="02020603050405020304" pitchFamily="18" charset="0"/>
              </a:rPr>
              <a:t>Increase the temperature of the heat bath to a maximum value at which the solid melts.</a:t>
            </a:r>
          </a:p>
          <a:p>
            <a:pPr lvl="1">
              <a:lnSpc>
                <a:spcPct val="80000"/>
              </a:lnSpc>
            </a:pPr>
            <a:r>
              <a:rPr lang="en-US" sz="2400" dirty="0">
                <a:latin typeface="Times New Roman" panose="02020603050405020304" pitchFamily="18" charset="0"/>
                <a:cs typeface="Times New Roman" panose="02020603050405020304" pitchFamily="18" charset="0"/>
              </a:rPr>
              <a:t>Decrease carefully the temperature of the heat bath until the particles arrange themselves in the ground state of the solid. Ground state is a minimum energy state of the solid.</a:t>
            </a:r>
          </a:p>
          <a:p>
            <a:pPr>
              <a:lnSpc>
                <a:spcPct val="80000"/>
              </a:lnSpc>
            </a:pPr>
            <a:r>
              <a:rPr lang="en-US" sz="2800" dirty="0">
                <a:latin typeface="Times New Roman" panose="02020603050405020304" pitchFamily="18" charset="0"/>
                <a:cs typeface="Times New Roman" panose="02020603050405020304" pitchFamily="18" charset="0"/>
              </a:rPr>
              <a:t>The ground state of the solid is obtained only if the maximum temperature is high enough and the cooling is done slowly.</a:t>
            </a:r>
          </a:p>
          <a:p>
            <a:pPr>
              <a:lnSpc>
                <a:spcPct val="80000"/>
              </a:lnSpc>
            </a:pPr>
            <a:endParaRPr lang="en-US" sz="2800" dirty="0"/>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526970" y="365125"/>
            <a:ext cx="7826829" cy="1325563"/>
          </a:xfrm>
        </p:spPr>
        <p:txBody>
          <a:bodyPr/>
          <a:lstStyle/>
          <a:p>
            <a:r>
              <a:rPr lang="en-US" dirty="0">
                <a:latin typeface="Times New Roman" panose="02020603050405020304" pitchFamily="18" charset="0"/>
                <a:cs typeface="Times New Roman" panose="02020603050405020304" pitchFamily="18" charset="0"/>
              </a:rPr>
              <a:t>Simulated Annealing</a:t>
            </a:r>
          </a:p>
        </p:txBody>
      </p:sp>
      <p:sp>
        <p:nvSpPr>
          <p:cNvPr id="13315" name="Rectangle 3"/>
          <p:cNvSpPr>
            <a:spLocks noGrp="1" noChangeArrowheads="1"/>
          </p:cNvSpPr>
          <p:nvPr>
            <p:ph type="body" idx="1"/>
          </p:nvPr>
        </p:nvSpPr>
        <p:spPr>
          <a:xfrm>
            <a:off x="3670662" y="1825625"/>
            <a:ext cx="7683137" cy="4351338"/>
          </a:xfrm>
        </p:spPr>
        <p:txBody>
          <a:bodyPr/>
          <a:lstStyle/>
          <a:p>
            <a:pPr>
              <a:lnSpc>
                <a:spcPct val="80000"/>
              </a:lnSpc>
            </a:pPr>
            <a:r>
              <a:rPr lang="en-US" sz="2800" dirty="0">
                <a:latin typeface="Times New Roman" panose="02020603050405020304" pitchFamily="18" charset="0"/>
                <a:cs typeface="Times New Roman" panose="02020603050405020304" pitchFamily="18" charset="0"/>
              </a:rPr>
              <a:t>The process of annealing can be simulated with the Metropolis algorithm, which is based on Monte Carlo techniques.</a:t>
            </a:r>
          </a:p>
          <a:p>
            <a:pPr>
              <a:lnSpc>
                <a:spcPct val="80000"/>
              </a:lnSpc>
            </a:pPr>
            <a:r>
              <a:rPr lang="en-US" sz="2800" dirty="0">
                <a:latin typeface="Times New Roman" panose="02020603050405020304" pitchFamily="18" charset="0"/>
                <a:cs typeface="Times New Roman" panose="02020603050405020304" pitchFamily="18" charset="0"/>
              </a:rPr>
              <a:t>We can apply this algorithm to generate a solution to combinatorial optimization problems assuming an analogy between them and physical many-particle systems with the following equivalences:</a:t>
            </a:r>
          </a:p>
          <a:p>
            <a:pPr lvl="1">
              <a:lnSpc>
                <a:spcPct val="80000"/>
              </a:lnSpc>
            </a:pPr>
            <a:r>
              <a:rPr lang="en-US" sz="2400" dirty="0">
                <a:latin typeface="Times New Roman" panose="02020603050405020304" pitchFamily="18" charset="0"/>
                <a:cs typeface="Times New Roman" panose="02020603050405020304" pitchFamily="18" charset="0"/>
              </a:rPr>
              <a:t>Solutions in the problem are equivalent to states in a physical system.</a:t>
            </a:r>
          </a:p>
          <a:p>
            <a:pPr lvl="1">
              <a:lnSpc>
                <a:spcPct val="80000"/>
              </a:lnSpc>
            </a:pPr>
            <a:r>
              <a:rPr lang="en-US" sz="2400" dirty="0">
                <a:latin typeface="Times New Roman" panose="02020603050405020304" pitchFamily="18" charset="0"/>
                <a:cs typeface="Times New Roman" panose="02020603050405020304" pitchFamily="18" charset="0"/>
              </a:rPr>
              <a:t>The cost of a solution is equivalent to the “energy” of a state.</a:t>
            </a:r>
          </a:p>
          <a:p>
            <a:pPr>
              <a:lnSpc>
                <a:spcPct val="80000"/>
              </a:lnSpc>
            </a:pPr>
            <a:endParaRPr lang="en-US" sz="2800" dirty="0"/>
          </a:p>
          <a:p>
            <a:pPr>
              <a:lnSpc>
                <a:spcPct val="80000"/>
              </a:lnSpc>
              <a:buFont typeface="Wingdings" pitchFamily="2" charset="2"/>
              <a:buNone/>
            </a:pPr>
            <a:endParaRPr lang="en-US" sz="2800" dirty="0"/>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905794" y="365125"/>
            <a:ext cx="7448006" cy="1325563"/>
          </a:xfrm>
        </p:spPr>
        <p:txBody>
          <a:bodyPr/>
          <a:lstStyle/>
          <a:p>
            <a:r>
              <a:rPr lang="en-US" dirty="0">
                <a:latin typeface="Times New Roman" panose="02020603050405020304" pitchFamily="18" charset="0"/>
                <a:cs typeface="Times New Roman" panose="02020603050405020304" pitchFamily="18" charset="0"/>
              </a:rPr>
              <a:t>Simulated Annealing</a:t>
            </a:r>
          </a:p>
        </p:txBody>
      </p:sp>
      <p:sp>
        <p:nvSpPr>
          <p:cNvPr id="14339" name="Rectangle 3"/>
          <p:cNvSpPr>
            <a:spLocks noGrp="1" noChangeArrowheads="1"/>
          </p:cNvSpPr>
          <p:nvPr>
            <p:ph type="body" idx="1"/>
          </p:nvPr>
        </p:nvSpPr>
        <p:spPr>
          <a:xfrm>
            <a:off x="4023360" y="1825625"/>
            <a:ext cx="7330440" cy="4351338"/>
          </a:xfrm>
        </p:spPr>
        <p:txBody>
          <a:bodyPr>
            <a:normAutofit lnSpcReduction="10000"/>
          </a:bodyPr>
          <a:lstStyle/>
          <a:p>
            <a:pPr>
              <a:lnSpc>
                <a:spcPct val="90000"/>
              </a:lnSpc>
            </a:pPr>
            <a:r>
              <a:rPr lang="en-US" sz="2400" dirty="0">
                <a:latin typeface="Times New Roman" panose="02020603050405020304" pitchFamily="18" charset="0"/>
                <a:cs typeface="Times New Roman" panose="02020603050405020304" pitchFamily="18" charset="0"/>
              </a:rPr>
              <a:t>To apply simulated annealing with  optimization purposes we require the following:</a:t>
            </a:r>
          </a:p>
          <a:p>
            <a:pPr lvl="1">
              <a:lnSpc>
                <a:spcPct val="90000"/>
              </a:lnSpc>
            </a:pPr>
            <a:r>
              <a:rPr lang="en-US" sz="2000" dirty="0">
                <a:latin typeface="Times New Roman" panose="02020603050405020304" pitchFamily="18" charset="0"/>
                <a:cs typeface="Times New Roman" panose="02020603050405020304" pitchFamily="18" charset="0"/>
              </a:rPr>
              <a:t>A successor function that returns a “close” neighboring solution given the actual one. This will work as the “disturbance” for the particles of the system.</a:t>
            </a:r>
          </a:p>
          <a:p>
            <a:pPr lvl="1">
              <a:lnSpc>
                <a:spcPct val="90000"/>
              </a:lnSpc>
            </a:pPr>
            <a:r>
              <a:rPr lang="en-US" sz="2000" dirty="0">
                <a:latin typeface="Times New Roman" panose="02020603050405020304" pitchFamily="18" charset="0"/>
                <a:cs typeface="Times New Roman" panose="02020603050405020304" pitchFamily="18" charset="0"/>
              </a:rPr>
              <a:t>A target function to optimize that depends on the current state of the system. This function will work as the energy of the system.</a:t>
            </a:r>
          </a:p>
          <a:p>
            <a:pPr>
              <a:lnSpc>
                <a:spcPct val="90000"/>
              </a:lnSpc>
            </a:pPr>
            <a:r>
              <a:rPr lang="en-US" sz="2400" dirty="0">
                <a:latin typeface="Times New Roman" panose="02020603050405020304" pitchFamily="18" charset="0"/>
                <a:cs typeface="Times New Roman" panose="02020603050405020304" pitchFamily="18" charset="0"/>
              </a:rPr>
              <a:t>The search is started with a randomized state. In a polling loop we will move to neighboring states always accepting the moves that decrease the energy while only accepting bad moves accordingly to a probability distribution dependent on the “temperature” of the system. </a:t>
            </a:r>
          </a:p>
        </p:txBody>
      </p:sp>
      <p:sp>
        <p:nvSpPr>
          <p:cNvPr id="4"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5" name="Footer Placeholder 4"/>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749040" y="365125"/>
            <a:ext cx="7696200" cy="1325563"/>
          </a:xfrm>
        </p:spPr>
        <p:txBody>
          <a:bodyPr/>
          <a:lstStyle/>
          <a:p>
            <a:r>
              <a:rPr lang="en-US" dirty="0">
                <a:latin typeface="Times New Roman" panose="02020603050405020304" pitchFamily="18" charset="0"/>
                <a:cs typeface="Times New Roman" panose="02020603050405020304" pitchFamily="18" charset="0"/>
              </a:rPr>
              <a:t>Simulated Annealing</a:t>
            </a:r>
          </a:p>
        </p:txBody>
      </p:sp>
      <p:sp>
        <p:nvSpPr>
          <p:cNvPr id="15363" name="Rectangle 3"/>
          <p:cNvSpPr>
            <a:spLocks noGrp="1" noChangeArrowheads="1"/>
          </p:cNvSpPr>
          <p:nvPr>
            <p:ph type="body" idx="1"/>
          </p:nvPr>
        </p:nvSpPr>
        <p:spPr>
          <a:xfrm>
            <a:off x="3384006" y="2808955"/>
            <a:ext cx="2856411" cy="1600200"/>
          </a:xfrm>
        </p:spPr>
        <p:txBody>
          <a:bodyPr>
            <a:normAutofit fontScale="92500"/>
          </a:bodyPr>
          <a:lstStyle/>
          <a:p>
            <a:pPr>
              <a:lnSpc>
                <a:spcPct val="90000"/>
              </a:lnSpc>
            </a:pPr>
            <a:r>
              <a:rPr lang="en-US" sz="2400" dirty="0">
                <a:latin typeface="Times New Roman" panose="02020603050405020304" pitchFamily="18" charset="0"/>
                <a:cs typeface="Times New Roman" panose="02020603050405020304" pitchFamily="18" charset="0"/>
              </a:rPr>
              <a:t>The distribution used to decide if we accept a bad movement is know as </a:t>
            </a:r>
            <a:r>
              <a:rPr lang="en-US" sz="2400" dirty="0" err="1">
                <a:latin typeface="Times New Roman" panose="02020603050405020304" pitchFamily="18" charset="0"/>
                <a:cs typeface="Times New Roman" panose="02020603050405020304" pitchFamily="18" charset="0"/>
              </a:rPr>
              <a:t>Boltzman</a:t>
            </a:r>
            <a:r>
              <a:rPr lang="en-US" sz="2400" dirty="0">
                <a:latin typeface="Times New Roman" panose="02020603050405020304" pitchFamily="18" charset="0"/>
                <a:cs typeface="Times New Roman" panose="02020603050405020304" pitchFamily="18" charset="0"/>
              </a:rPr>
              <a:t> distribution.</a:t>
            </a:r>
          </a:p>
          <a:p>
            <a:pPr>
              <a:lnSpc>
                <a:spcPct val="90000"/>
              </a:lnSpc>
              <a:buFont typeface="Wingdings" pitchFamily="2" charset="2"/>
              <a:buNone/>
            </a:pPr>
            <a:endParaRPr lang="en-US" sz="2400" dirty="0"/>
          </a:p>
          <a:p>
            <a:pPr>
              <a:lnSpc>
                <a:spcPct val="90000"/>
              </a:lnSpc>
            </a:pPr>
            <a:endParaRPr lang="en-US" sz="2400" dirty="0"/>
          </a:p>
        </p:txBody>
      </p:sp>
      <p:pic>
        <p:nvPicPr>
          <p:cNvPr id="15364" name="Picture 4"/>
          <p:cNvPicPr>
            <a:picLocks noChangeAspect="1" noChangeArrowheads="1"/>
          </p:cNvPicPr>
          <p:nvPr/>
        </p:nvPicPr>
        <p:blipFill>
          <a:blip r:embed="rId2"/>
          <a:srcRect/>
          <a:stretch>
            <a:fillRect/>
          </a:stretch>
        </p:blipFill>
        <p:spPr bwMode="auto">
          <a:xfrm>
            <a:off x="8338457" y="2808955"/>
            <a:ext cx="2705100" cy="1485900"/>
          </a:xfrm>
          <a:prstGeom prst="rect">
            <a:avLst/>
          </a:prstGeom>
          <a:noFill/>
        </p:spPr>
      </p:pic>
      <p:sp>
        <p:nvSpPr>
          <p:cNvPr id="15365" name="Text Box 5"/>
          <p:cNvSpPr txBox="1">
            <a:spLocks noChangeArrowheads="1"/>
          </p:cNvSpPr>
          <p:nvPr/>
        </p:nvSpPr>
        <p:spPr bwMode="auto">
          <a:xfrm>
            <a:off x="3386909" y="1503919"/>
            <a:ext cx="8058331" cy="1200329"/>
          </a:xfrm>
          <a:prstGeom prst="rect">
            <a:avLst/>
          </a:prstGeom>
          <a:noFill/>
          <a:ln w="9525">
            <a:noFill/>
            <a:miter lim="800000"/>
            <a:headEnd/>
            <a:tailEnd/>
          </a:ln>
          <a:effectLst/>
        </p:spPr>
        <p:txBody>
          <a:bodyPr wrap="square">
            <a:spAutoFit/>
          </a:bodyPr>
          <a:lstStyle/>
          <a:p>
            <a:pPr eaLnBrk="1" hangingPunct="1">
              <a:spcBef>
                <a:spcPct val="20000"/>
              </a:spcBef>
              <a:buClr>
                <a:schemeClr val="bg2"/>
              </a:buClr>
              <a:buSzPct val="70000"/>
              <a:buFont typeface="Wingdings" pitchFamily="2" charset="2"/>
              <a:buChar char="o"/>
            </a:pPr>
            <a:r>
              <a:rPr lang="en-US" sz="2400" dirty="0">
                <a:latin typeface="Times New Roman" panose="02020603050405020304" pitchFamily="18" charset="0"/>
                <a:cs typeface="Times New Roman" panose="02020603050405020304" pitchFamily="18" charset="0"/>
              </a:rPr>
              <a:t>Decrease the temperature slowly, accepting less bad moves at each temperature level until at very low temperatures the algorithm becomes a greedy hill-climbing algorithm.</a:t>
            </a:r>
          </a:p>
        </p:txBody>
      </p:sp>
      <p:sp>
        <p:nvSpPr>
          <p:cNvPr id="15367" name="Rectangle 7"/>
          <p:cNvSpPr>
            <a:spLocks noChangeArrowheads="1"/>
          </p:cNvSpPr>
          <p:nvPr/>
        </p:nvSpPr>
        <p:spPr bwMode="auto">
          <a:xfrm>
            <a:off x="3220500" y="4513862"/>
            <a:ext cx="8061234" cy="1371600"/>
          </a:xfrm>
          <a:prstGeom prst="rect">
            <a:avLst/>
          </a:prstGeom>
          <a:noFill/>
          <a:ln w="9525">
            <a:noFill/>
            <a:miter lim="800000"/>
            <a:headEnd/>
            <a:tailEnd/>
          </a:ln>
          <a:effectLst/>
        </p:spPr>
        <p:txBody>
          <a:bodyPr/>
          <a:lstStyle/>
          <a:p>
            <a:pPr marL="469900" indent="-469900" eaLnBrk="1" hangingPunct="1">
              <a:lnSpc>
                <a:spcPct val="90000"/>
              </a:lnSpc>
              <a:spcBef>
                <a:spcPct val="20000"/>
              </a:spcBef>
              <a:buClr>
                <a:schemeClr val="bg2"/>
              </a:buClr>
              <a:buSzPct val="70000"/>
              <a:buFont typeface="Wingdings" pitchFamily="2" charset="2"/>
              <a:buChar char="o"/>
            </a:pPr>
            <a:r>
              <a:rPr lang="en-US" sz="2400" dirty="0">
                <a:latin typeface="Times New Roman" panose="02020603050405020304" pitchFamily="18" charset="0"/>
                <a:cs typeface="Times New Roman" panose="02020603050405020304" pitchFamily="18" charset="0"/>
              </a:rPr>
              <a:t>This distribution is very well known is in solid physics and plays a central role in simulated annealing. Where </a:t>
            </a:r>
            <a:r>
              <a:rPr lang="el-GR" sz="2400" dirty="0">
                <a:latin typeface="Times New Roman" panose="02020603050405020304" pitchFamily="18" charset="0"/>
                <a:cs typeface="Times New Roman" panose="02020603050405020304" pitchFamily="18" charset="0"/>
              </a:rPr>
              <a:t>γ</a:t>
            </a:r>
            <a:r>
              <a:rPr lang="en-US" sz="2400" dirty="0">
                <a:latin typeface="Times New Roman" panose="02020603050405020304" pitchFamily="18" charset="0"/>
                <a:cs typeface="Times New Roman" panose="02020603050405020304" pitchFamily="18" charset="0"/>
              </a:rPr>
              <a:t> is the current configuration of the system, E </a:t>
            </a:r>
            <a:r>
              <a:rPr lang="el-GR" sz="2400" baseline="-25000" dirty="0">
                <a:latin typeface="Times New Roman" panose="02020603050405020304" pitchFamily="18" charset="0"/>
                <a:cs typeface="Times New Roman" panose="02020603050405020304" pitchFamily="18" charset="0"/>
              </a:rPr>
              <a:t>γ</a:t>
            </a:r>
            <a:r>
              <a:rPr lang="en-US" sz="2400" dirty="0">
                <a:latin typeface="Times New Roman" panose="02020603050405020304" pitchFamily="18" charset="0"/>
                <a:cs typeface="Times New Roman" panose="02020603050405020304" pitchFamily="18" charset="0"/>
              </a:rPr>
              <a:t> is the energy related with it, and Z is a normalization constant.</a:t>
            </a:r>
            <a:endParaRPr lang="el-GR" sz="2400" dirty="0">
              <a:latin typeface="Times New Roman" panose="02020603050405020304" pitchFamily="18" charset="0"/>
              <a:cs typeface="Times New Roman" panose="02020603050405020304" pitchFamily="18" charset="0"/>
            </a:endParaRPr>
          </a:p>
          <a:p>
            <a:pPr marL="469900" indent="-469900" eaLnBrk="1" hangingPunct="1">
              <a:lnSpc>
                <a:spcPct val="90000"/>
              </a:lnSpc>
              <a:spcBef>
                <a:spcPct val="20000"/>
              </a:spcBef>
              <a:buClr>
                <a:schemeClr val="bg2"/>
              </a:buClr>
              <a:buSzPct val="70000"/>
              <a:buFont typeface="Wingdings" pitchFamily="2" charset="2"/>
              <a:buNone/>
            </a:pPr>
            <a:endParaRPr lang="en-US" sz="2400" dirty="0"/>
          </a:p>
          <a:p>
            <a:pPr marL="469900" indent="-469900" eaLnBrk="1" hangingPunct="1">
              <a:lnSpc>
                <a:spcPct val="90000"/>
              </a:lnSpc>
              <a:spcBef>
                <a:spcPct val="20000"/>
              </a:spcBef>
              <a:buClr>
                <a:schemeClr val="bg2"/>
              </a:buClr>
              <a:buSzPct val="70000"/>
              <a:buFont typeface="Wingdings" pitchFamily="2" charset="2"/>
              <a:buChar char="o"/>
            </a:pPr>
            <a:endParaRPr lang="en-US" sz="2400" dirty="0"/>
          </a:p>
        </p:txBody>
      </p:sp>
      <p:sp>
        <p:nvSpPr>
          <p:cNvPr id="7" name="Google Shape;142;p2"/>
          <p:cNvSpPr/>
          <p:nvPr/>
        </p:nvSpPr>
        <p:spPr>
          <a:xfrm>
            <a:off x="0" y="0"/>
            <a:ext cx="3220500" cy="6858000"/>
          </a:xfrm>
          <a:prstGeom prst="rect">
            <a:avLst/>
          </a:prstGeom>
          <a:solidFill>
            <a:schemeClr val="dk1"/>
          </a:solidFill>
          <a:ln>
            <a:noFill/>
          </a:ln>
        </p:spPr>
        <p:txBody>
          <a:bodyPr spcFirstLastPara="1" wrap="square" lIns="91425" tIns="45700" rIns="91425" bIns="45700" anchor="ctr" anchorCtr="0">
            <a:noAutofit/>
          </a:bodyPr>
          <a:lstStyle/>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5.1 Introduction</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5.2 Hill Climbing </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5.3 Best-first Search (Greedy Search)</a:t>
            </a:r>
          </a:p>
          <a:p>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5.4 A* Search </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5.5 AO* Search: (AND–OR) Graph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5.6 Memory Bounded Heuristic Search</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5.6.1 Iterative Deepening A*</a:t>
            </a:r>
          </a:p>
          <a:p>
            <a:pPr lvl="0"/>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5.6.2 Recursive BFS</a:t>
            </a:r>
          </a:p>
          <a:p>
            <a:r>
              <a:rPr lang="en-US" sz="2000" dirty="0">
                <a:solidFill>
                  <a:schemeClr val="lt1"/>
                </a:solidFill>
                <a:latin typeface="Times New Roman" panose="02020603050405020304" pitchFamily="18" charset="0"/>
                <a:ea typeface="Gill Sans"/>
                <a:cs typeface="Times New Roman" panose="02020603050405020304" pitchFamily="18" charset="0"/>
                <a:sym typeface="Gill Sans"/>
              </a:rPr>
              <a:t> 5.6.3 Simplified Memory Bounded A* (SMA*)</a:t>
            </a:r>
          </a:p>
          <a:p>
            <a:r>
              <a:rPr lang="en-US" sz="2200" b="1" dirty="0">
                <a:solidFill>
                  <a:schemeClr val="accent1"/>
                </a:solidFill>
                <a:latin typeface="Times New Roman" panose="02020603050405020304" pitchFamily="18" charset="0"/>
                <a:ea typeface="Gill Sans"/>
                <a:cs typeface="Times New Roman" panose="02020603050405020304" pitchFamily="18" charset="0"/>
                <a:sym typeface="Gill Sans"/>
              </a:rPr>
              <a:t>5.7  Simulated Annealing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5.8  Local Beam Search</a:t>
            </a:r>
          </a:p>
          <a:p>
            <a:pPr lvl="0"/>
            <a:r>
              <a:rPr lang="en-US" sz="2200" dirty="0">
                <a:solidFill>
                  <a:schemeClr val="lt1"/>
                </a:solidFill>
                <a:latin typeface="Times New Roman" panose="02020603050405020304" pitchFamily="18" charset="0"/>
                <a:ea typeface="Gill Sans"/>
                <a:cs typeface="Times New Roman" panose="02020603050405020304" pitchFamily="18" charset="0"/>
                <a:sym typeface="Gill Sans"/>
              </a:rPr>
              <a:t>5.9 Branch and Bound Search</a:t>
            </a:r>
          </a:p>
          <a:p>
            <a:pPr lvl="0"/>
            <a:endParaRPr lang="en-US" sz="2200" dirty="0">
              <a:solidFill>
                <a:schemeClr val="lt1"/>
              </a:solidFill>
              <a:latin typeface="Times New Roman" panose="02020603050405020304" pitchFamily="18" charset="0"/>
              <a:ea typeface="Gill Sans"/>
              <a:cs typeface="Times New Roman" panose="02020603050405020304" pitchFamily="18" charset="0"/>
              <a:sym typeface="Gill Sans"/>
            </a:endParaRPr>
          </a:p>
        </p:txBody>
      </p:sp>
      <p:sp>
        <p:nvSpPr>
          <p:cNvPr id="8" name="Footer Placeholder 7"/>
          <p:cNvSpPr>
            <a:spLocks noGrp="1"/>
          </p:cNvSpPr>
          <p:nvPr>
            <p:ph type="ftr" sz="quarter" idx="11"/>
          </p:nvPr>
        </p:nvSpPr>
        <p:spPr/>
        <p:txBody>
          <a:bodyPr/>
          <a:lstStyle/>
          <a:p>
            <a:r>
              <a:rPr lang="en-US"/>
              <a:t>Copyright © 2019 by Wiley India Pvt. Ltd., 4436/7, Ansari Road, Daryaganj, New Delhi-110002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11897</Words>
  <Application>Microsoft Office PowerPoint</Application>
  <PresentationFormat>Widescreen</PresentationFormat>
  <Paragraphs>1960</Paragraphs>
  <Slides>105</Slides>
  <Notes>46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105</vt:i4>
      </vt:variant>
    </vt:vector>
  </HeadingPairs>
  <TitlesOfParts>
    <vt:vector size="114" baseType="lpstr">
      <vt:lpstr>Arial</vt:lpstr>
      <vt:lpstr>Calibri</vt:lpstr>
      <vt:lpstr>Calibri Light</vt:lpstr>
      <vt:lpstr>Comic Sans MS</vt:lpstr>
      <vt:lpstr>Times New Roman</vt:lpstr>
      <vt:lpstr>Wingdings</vt:lpstr>
      <vt:lpstr>Office Theme</vt:lpstr>
      <vt:lpstr>Document</vt:lpstr>
      <vt:lpstr>Equation</vt:lpstr>
      <vt:lpstr>PowerPoint Presentation</vt:lpstr>
      <vt:lpstr>Learning objectives</vt:lpstr>
      <vt:lpstr>Introduction</vt:lpstr>
      <vt:lpstr>8 Puzzle Heuristics</vt:lpstr>
      <vt:lpstr>Which move is best? </vt:lpstr>
      <vt:lpstr>8 Puzzle Heuristics</vt:lpstr>
      <vt:lpstr>8 Puzzle Heuristics- Approach 1</vt:lpstr>
      <vt:lpstr>8 Puzzle Heuristics- Approach 2</vt:lpstr>
      <vt:lpstr>Heuristic for Tic-Tac-Toe Problem</vt:lpstr>
      <vt:lpstr>Role of Heuristic in Informed Search </vt:lpstr>
      <vt:lpstr>PowerPoint Presentation</vt:lpstr>
      <vt:lpstr>Best-First Search</vt:lpstr>
      <vt:lpstr>  Best-First Search</vt:lpstr>
      <vt:lpstr>How to construct f?</vt:lpstr>
      <vt:lpstr>How to construct f?</vt:lpstr>
      <vt:lpstr>Heuristic Function</vt:lpstr>
      <vt:lpstr>Other Examples</vt:lpstr>
      <vt:lpstr>Admissible Heuristic</vt:lpstr>
      <vt:lpstr>Admissible Heuristic</vt:lpstr>
      <vt:lpstr>8-Puzzle Heuristics</vt:lpstr>
      <vt:lpstr>8-Puzzle Heuristics</vt:lpstr>
      <vt:lpstr>8-Puzzle Heuristics</vt:lpstr>
      <vt:lpstr>8-Puzzle Heuristics</vt:lpstr>
      <vt:lpstr>PowerPoint Presentation</vt:lpstr>
      <vt:lpstr>Types of Hill Climbing </vt:lpstr>
      <vt:lpstr>PowerPoint Presentation</vt:lpstr>
      <vt:lpstr>PowerPoint Presentation</vt:lpstr>
      <vt:lpstr>PowerPoint Presentation</vt:lpstr>
      <vt:lpstr>PowerPoint Presentation</vt:lpstr>
      <vt:lpstr>PowerPoint Presentation</vt:lpstr>
      <vt:lpstr>Demerits of Hill Climbing</vt:lpstr>
      <vt:lpstr>Different Regions in the State–Space Diagram </vt:lpstr>
      <vt:lpstr>Problems in Different Regions in Hill climbing</vt:lpstr>
      <vt:lpstr>PowerPoint Presentation</vt:lpstr>
      <vt:lpstr>Problems in Different Regions in Hill climbing </vt:lpstr>
      <vt:lpstr>A hill climbing example</vt:lpstr>
      <vt:lpstr>A hill climbing example </vt:lpstr>
      <vt:lpstr>A hill climbing example </vt:lpstr>
      <vt:lpstr>A hill climbing example </vt:lpstr>
      <vt:lpstr>Greedy best-first search</vt:lpstr>
      <vt:lpstr>Romania with straight-line dist.</vt:lpstr>
      <vt:lpstr>Greedy best-first search example</vt:lpstr>
      <vt:lpstr>Greedy best-first search example</vt:lpstr>
      <vt:lpstr>Greedy best-first search example</vt:lpstr>
      <vt:lpstr>Greedy best-first search example</vt:lpstr>
      <vt:lpstr>Properties of greedy best-first search</vt:lpstr>
      <vt:lpstr>A* search</vt:lpstr>
      <vt:lpstr>A* search example</vt:lpstr>
      <vt:lpstr>A* search example</vt:lpstr>
      <vt:lpstr>A* search example</vt:lpstr>
      <vt:lpstr>A* search example</vt:lpstr>
      <vt:lpstr>A* search example</vt:lpstr>
      <vt:lpstr>A* search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Admissible heuristics</vt:lpstr>
      <vt:lpstr>Puzzle problem using A*</vt:lpstr>
      <vt:lpstr>Optimality of A* (proof)</vt:lpstr>
      <vt:lpstr>Optimality of A* (proof)</vt:lpstr>
      <vt:lpstr>Consistent heuristics</vt:lpstr>
      <vt:lpstr>Optimality of A*</vt:lpstr>
      <vt:lpstr>Properties of A*</vt:lpstr>
      <vt:lpstr>And-Or Graph</vt:lpstr>
      <vt:lpstr>AO* Algorithm</vt:lpstr>
      <vt:lpstr>Example of AO*</vt:lpstr>
      <vt:lpstr>Difference between A* and AO*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Memory Bounded Heuristic Search: Recursive BFS</vt:lpstr>
      <vt:lpstr>RBFS: </vt:lpstr>
      <vt:lpstr>Simple Memory Bounded A*</vt:lpstr>
      <vt:lpstr> Perform SMA* (memory: 3 nodes) on the following figure. </vt:lpstr>
      <vt:lpstr>PowerPoint Presentation</vt:lpstr>
      <vt:lpstr>PowerPoint Presentation</vt:lpstr>
      <vt:lpstr>PowerPoint Presentation</vt:lpstr>
      <vt:lpstr>PowerPoint Presentation</vt:lpstr>
      <vt:lpstr>PowerPoint Presentation</vt:lpstr>
      <vt:lpstr>PowerPoint Presentation</vt:lpstr>
      <vt:lpstr>Annealing</vt:lpstr>
      <vt:lpstr>Simulated Annealing</vt:lpstr>
      <vt:lpstr>Simulated Annealing</vt:lpstr>
      <vt:lpstr>Simulated Annealing</vt:lpstr>
      <vt:lpstr>Simulated Annealing: the code</vt:lpstr>
      <vt:lpstr>Practical Issues with simulated annealing</vt:lpstr>
      <vt:lpstr>Local search algorithms</vt:lpstr>
      <vt:lpstr>Example: n-queens</vt:lpstr>
      <vt:lpstr>Branch and Bound 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dhruti rupareliya</dc:creator>
  <cp:lastModifiedBy>Nilakshi</cp:lastModifiedBy>
  <cp:revision>98</cp:revision>
  <dcterms:created xsi:type="dcterms:W3CDTF">2019-07-10T06:56:55Z</dcterms:created>
  <dcterms:modified xsi:type="dcterms:W3CDTF">2019-07-25T10:54:21Z</dcterms:modified>
</cp:coreProperties>
</file>